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FFA0"/>
    <a:srgbClr val="3C744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670D6-16AE-4C47-8396-5D9DF91410E1}" type="doc">
      <dgm:prSet loTypeId="urn:microsoft.com/office/officeart/2005/8/layout/chart3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BC88C17-9431-4FB0-B007-09AC0F4C72D7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Falta de comunicación</a:t>
          </a:r>
        </a:p>
      </dgm:t>
    </dgm:pt>
    <dgm:pt modelId="{F8E8CF34-B8AA-4677-8A85-3F270542D2B9}" type="parTrans" cxnId="{AF35DCF7-7B2F-4315-8878-11A0C34B291C}">
      <dgm:prSet/>
      <dgm:spPr/>
      <dgm:t>
        <a:bodyPr/>
        <a:lstStyle/>
        <a:p>
          <a:endParaRPr lang="es-ES"/>
        </a:p>
      </dgm:t>
    </dgm:pt>
    <dgm:pt modelId="{71D54443-0D72-4F46-8ED9-D7B78BCBEDFA}" type="sibTrans" cxnId="{AF35DCF7-7B2F-4315-8878-11A0C34B291C}">
      <dgm:prSet/>
      <dgm:spPr/>
      <dgm:t>
        <a:bodyPr/>
        <a:lstStyle/>
        <a:p>
          <a:endParaRPr lang="es-ES"/>
        </a:p>
      </dgm:t>
    </dgm:pt>
    <dgm:pt modelId="{41F192EB-2A64-4A85-AEDA-78C056746D2A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Insuficiente información</a:t>
          </a:r>
        </a:p>
      </dgm:t>
    </dgm:pt>
    <dgm:pt modelId="{FAC6FF1D-B140-4E00-9A97-B981DC9FAED8}" type="parTrans" cxnId="{435317F2-73C2-4DDA-8BA1-DA3BBE398499}">
      <dgm:prSet/>
      <dgm:spPr/>
      <dgm:t>
        <a:bodyPr/>
        <a:lstStyle/>
        <a:p>
          <a:endParaRPr lang="es-ES"/>
        </a:p>
      </dgm:t>
    </dgm:pt>
    <dgm:pt modelId="{D1899956-9DBA-4991-B300-EBEBD39D79BD}" type="sibTrans" cxnId="{435317F2-73C2-4DDA-8BA1-DA3BBE398499}">
      <dgm:prSet/>
      <dgm:spPr/>
      <dgm:t>
        <a:bodyPr/>
        <a:lstStyle/>
        <a:p>
          <a:endParaRPr lang="es-ES"/>
        </a:p>
      </dgm:t>
    </dgm:pt>
    <dgm:pt modelId="{0AA5CFE2-9CEF-40ED-BA39-DD7FAC717C1B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Actividades de amplio rango de edad</a:t>
          </a:r>
        </a:p>
      </dgm:t>
    </dgm:pt>
    <dgm:pt modelId="{DD6475C4-1F9E-4229-8D0B-978884679703}" type="parTrans" cxnId="{0139A913-F49D-4246-980B-9D46FF29F1FC}">
      <dgm:prSet/>
      <dgm:spPr/>
      <dgm:t>
        <a:bodyPr/>
        <a:lstStyle/>
        <a:p>
          <a:endParaRPr lang="es-ES"/>
        </a:p>
      </dgm:t>
    </dgm:pt>
    <dgm:pt modelId="{BE73B3D7-BD3F-4EF3-9E27-122317BC7E73}" type="sibTrans" cxnId="{0139A913-F49D-4246-980B-9D46FF29F1FC}">
      <dgm:prSet/>
      <dgm:spPr/>
      <dgm:t>
        <a:bodyPr/>
        <a:lstStyle/>
        <a:p>
          <a:endParaRPr lang="es-ES"/>
        </a:p>
      </dgm:t>
    </dgm:pt>
    <dgm:pt modelId="{9BC5F8F1-ADE4-4C2F-973D-5B78E3738C62}" type="pres">
      <dgm:prSet presAssocID="{912670D6-16AE-4C47-8396-5D9DF91410E1}" presName="compositeShape" presStyleCnt="0">
        <dgm:presLayoutVars>
          <dgm:chMax val="7"/>
          <dgm:dir/>
          <dgm:resizeHandles val="exact"/>
        </dgm:presLayoutVars>
      </dgm:prSet>
      <dgm:spPr/>
    </dgm:pt>
    <dgm:pt modelId="{A7BC5E2E-7E00-4662-B74B-2E20F9AFE391}" type="pres">
      <dgm:prSet presAssocID="{912670D6-16AE-4C47-8396-5D9DF91410E1}" presName="wedge1" presStyleLbl="node1" presStyleIdx="0" presStyleCnt="3"/>
      <dgm:spPr/>
    </dgm:pt>
    <dgm:pt modelId="{079DD161-CC6A-4800-AD72-1D4A6D273FA1}" type="pres">
      <dgm:prSet presAssocID="{912670D6-16AE-4C47-8396-5D9DF91410E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BCF7A88-3BA7-48CA-A32B-5037A7BB412A}" type="pres">
      <dgm:prSet presAssocID="{912670D6-16AE-4C47-8396-5D9DF91410E1}" presName="wedge2" presStyleLbl="node1" presStyleIdx="1" presStyleCnt="3"/>
      <dgm:spPr/>
    </dgm:pt>
    <dgm:pt modelId="{D6DD3FAA-7D27-4684-A719-2097ACE81016}" type="pres">
      <dgm:prSet presAssocID="{912670D6-16AE-4C47-8396-5D9DF91410E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2E8BA66-42F3-4066-B4F4-7CCB3BD000C8}" type="pres">
      <dgm:prSet presAssocID="{912670D6-16AE-4C47-8396-5D9DF91410E1}" presName="wedge3" presStyleLbl="node1" presStyleIdx="2" presStyleCnt="3"/>
      <dgm:spPr/>
    </dgm:pt>
    <dgm:pt modelId="{A0893186-B27E-4CC9-83A7-51E2847E89A7}" type="pres">
      <dgm:prSet presAssocID="{912670D6-16AE-4C47-8396-5D9DF91410E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139A913-F49D-4246-980B-9D46FF29F1FC}" srcId="{912670D6-16AE-4C47-8396-5D9DF91410E1}" destId="{0AA5CFE2-9CEF-40ED-BA39-DD7FAC717C1B}" srcOrd="2" destOrd="0" parTransId="{DD6475C4-1F9E-4229-8D0B-978884679703}" sibTransId="{BE73B3D7-BD3F-4EF3-9E27-122317BC7E73}"/>
    <dgm:cxn modelId="{123D466A-7BCC-4AC3-B870-0A3A1C84FAEB}" type="presOf" srcId="{0AA5CFE2-9CEF-40ED-BA39-DD7FAC717C1B}" destId="{A0893186-B27E-4CC9-83A7-51E2847E89A7}" srcOrd="1" destOrd="0" presId="urn:microsoft.com/office/officeart/2005/8/layout/chart3"/>
    <dgm:cxn modelId="{61674C72-EDCA-4766-95A9-3E57861DAB71}" type="presOf" srcId="{FBC88C17-9431-4FB0-B007-09AC0F4C72D7}" destId="{079DD161-CC6A-4800-AD72-1D4A6D273FA1}" srcOrd="1" destOrd="0" presId="urn:microsoft.com/office/officeart/2005/8/layout/chart3"/>
    <dgm:cxn modelId="{D353CC77-6BA5-4C60-92F2-0B7D46D9A5A2}" type="presOf" srcId="{0AA5CFE2-9CEF-40ED-BA39-DD7FAC717C1B}" destId="{A2E8BA66-42F3-4066-B4F4-7CCB3BD000C8}" srcOrd="0" destOrd="0" presId="urn:microsoft.com/office/officeart/2005/8/layout/chart3"/>
    <dgm:cxn modelId="{0050C4BB-4F6E-41E9-9248-C23C56E3AF7D}" type="presOf" srcId="{41F192EB-2A64-4A85-AEDA-78C056746D2A}" destId="{DBCF7A88-3BA7-48CA-A32B-5037A7BB412A}" srcOrd="0" destOrd="0" presId="urn:microsoft.com/office/officeart/2005/8/layout/chart3"/>
    <dgm:cxn modelId="{3EC761C1-24CF-466C-BC34-37BF8062D7E4}" type="presOf" srcId="{912670D6-16AE-4C47-8396-5D9DF91410E1}" destId="{9BC5F8F1-ADE4-4C2F-973D-5B78E3738C62}" srcOrd="0" destOrd="0" presId="urn:microsoft.com/office/officeart/2005/8/layout/chart3"/>
    <dgm:cxn modelId="{86EB04CB-FE4B-4F07-B2B8-0695B07A2680}" type="presOf" srcId="{FBC88C17-9431-4FB0-B007-09AC0F4C72D7}" destId="{A7BC5E2E-7E00-4662-B74B-2E20F9AFE391}" srcOrd="0" destOrd="0" presId="urn:microsoft.com/office/officeart/2005/8/layout/chart3"/>
    <dgm:cxn modelId="{BBD552CC-D98E-48CD-B9BB-D6C822A63148}" type="presOf" srcId="{41F192EB-2A64-4A85-AEDA-78C056746D2A}" destId="{D6DD3FAA-7D27-4684-A719-2097ACE81016}" srcOrd="1" destOrd="0" presId="urn:microsoft.com/office/officeart/2005/8/layout/chart3"/>
    <dgm:cxn modelId="{435317F2-73C2-4DDA-8BA1-DA3BBE398499}" srcId="{912670D6-16AE-4C47-8396-5D9DF91410E1}" destId="{41F192EB-2A64-4A85-AEDA-78C056746D2A}" srcOrd="1" destOrd="0" parTransId="{FAC6FF1D-B140-4E00-9A97-B981DC9FAED8}" sibTransId="{D1899956-9DBA-4991-B300-EBEBD39D79BD}"/>
    <dgm:cxn modelId="{AF35DCF7-7B2F-4315-8878-11A0C34B291C}" srcId="{912670D6-16AE-4C47-8396-5D9DF91410E1}" destId="{FBC88C17-9431-4FB0-B007-09AC0F4C72D7}" srcOrd="0" destOrd="0" parTransId="{F8E8CF34-B8AA-4677-8A85-3F270542D2B9}" sibTransId="{71D54443-0D72-4F46-8ED9-D7B78BCBEDFA}"/>
    <dgm:cxn modelId="{FAA31AE1-BFB8-468F-9E89-82D705911BB2}" type="presParOf" srcId="{9BC5F8F1-ADE4-4C2F-973D-5B78E3738C62}" destId="{A7BC5E2E-7E00-4662-B74B-2E20F9AFE391}" srcOrd="0" destOrd="0" presId="urn:microsoft.com/office/officeart/2005/8/layout/chart3"/>
    <dgm:cxn modelId="{EBB64C4C-36AC-449D-B91D-59E18A3FA69B}" type="presParOf" srcId="{9BC5F8F1-ADE4-4C2F-973D-5B78E3738C62}" destId="{079DD161-CC6A-4800-AD72-1D4A6D273FA1}" srcOrd="1" destOrd="0" presId="urn:microsoft.com/office/officeart/2005/8/layout/chart3"/>
    <dgm:cxn modelId="{A3ADFCCD-1822-4557-A411-A2A63E8F45C1}" type="presParOf" srcId="{9BC5F8F1-ADE4-4C2F-973D-5B78E3738C62}" destId="{DBCF7A88-3BA7-48CA-A32B-5037A7BB412A}" srcOrd="2" destOrd="0" presId="urn:microsoft.com/office/officeart/2005/8/layout/chart3"/>
    <dgm:cxn modelId="{F662DCEC-1C5C-4FB8-9A0E-F284A50AD18C}" type="presParOf" srcId="{9BC5F8F1-ADE4-4C2F-973D-5B78E3738C62}" destId="{D6DD3FAA-7D27-4684-A719-2097ACE81016}" srcOrd="3" destOrd="0" presId="urn:microsoft.com/office/officeart/2005/8/layout/chart3"/>
    <dgm:cxn modelId="{33468F7C-DFA1-401C-BD86-85702D784FF8}" type="presParOf" srcId="{9BC5F8F1-ADE4-4C2F-973D-5B78E3738C62}" destId="{A2E8BA66-42F3-4066-B4F4-7CCB3BD000C8}" srcOrd="4" destOrd="0" presId="urn:microsoft.com/office/officeart/2005/8/layout/chart3"/>
    <dgm:cxn modelId="{FB57DDE1-9E6A-43D2-AC20-05602D497BBD}" type="presParOf" srcId="{9BC5F8F1-ADE4-4C2F-973D-5B78E3738C62}" destId="{A0893186-B27E-4CC9-83A7-51E2847E89A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1C065-4037-44ED-B882-EF9E6DA07B97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B54320E-B047-4F34-92F3-651FCDCC7CEF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Satisfacción propia (48,5%)</a:t>
          </a:r>
        </a:p>
      </dgm:t>
    </dgm:pt>
    <dgm:pt modelId="{3D832EDF-E722-464B-B0F1-A69F75E5CF5C}" type="parTrans" cxnId="{A5C7E825-1A40-4B98-8F33-CCA155C97048}">
      <dgm:prSet/>
      <dgm:spPr/>
      <dgm:t>
        <a:bodyPr/>
        <a:lstStyle/>
        <a:p>
          <a:endParaRPr lang="es-ES"/>
        </a:p>
      </dgm:t>
    </dgm:pt>
    <dgm:pt modelId="{52A64AE8-10F9-4FE3-AC32-61B82B0EC30A}" type="sibTrans" cxnId="{A5C7E825-1A40-4B98-8F33-CCA155C97048}">
      <dgm:prSet/>
      <dgm:spPr/>
      <dgm:t>
        <a:bodyPr/>
        <a:lstStyle/>
        <a:p>
          <a:endParaRPr lang="es-ES"/>
        </a:p>
      </dgm:t>
    </dgm:pt>
    <dgm:pt modelId="{69818DEE-20FF-4D60-AF87-ECA68F1D38FB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Bueno para la salud (21,8%)</a:t>
          </a:r>
        </a:p>
      </dgm:t>
    </dgm:pt>
    <dgm:pt modelId="{1B1F8481-F9DB-4548-8ECE-56B577309077}" type="parTrans" cxnId="{6186A3CF-5793-4BF6-B6A6-E31C3E2A9DC7}">
      <dgm:prSet/>
      <dgm:spPr/>
      <dgm:t>
        <a:bodyPr/>
        <a:lstStyle/>
        <a:p>
          <a:endParaRPr lang="es-ES"/>
        </a:p>
      </dgm:t>
    </dgm:pt>
    <dgm:pt modelId="{2FEC9A7C-7FD8-4801-B333-6605B6F06166}" type="sibTrans" cxnId="{6186A3CF-5793-4BF6-B6A6-E31C3E2A9DC7}">
      <dgm:prSet/>
      <dgm:spPr/>
      <dgm:t>
        <a:bodyPr/>
        <a:lstStyle/>
        <a:p>
          <a:endParaRPr lang="es-ES"/>
        </a:p>
      </dgm:t>
    </dgm:pt>
    <dgm:pt modelId="{6B305471-ABB7-403D-AA8F-1B7419C719A4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Herramienta para estar en forma (17,8%)</a:t>
          </a:r>
        </a:p>
      </dgm:t>
    </dgm:pt>
    <dgm:pt modelId="{EF3A4782-F0DA-4016-BA7B-24CA06629D2B}" type="parTrans" cxnId="{220B68A6-3A69-4F06-AF9B-594FBB67CE47}">
      <dgm:prSet/>
      <dgm:spPr/>
      <dgm:t>
        <a:bodyPr/>
        <a:lstStyle/>
        <a:p>
          <a:endParaRPr lang="es-ES"/>
        </a:p>
      </dgm:t>
    </dgm:pt>
    <dgm:pt modelId="{623FB680-0053-4C73-B279-7ABBECE366D7}" type="sibTrans" cxnId="{220B68A6-3A69-4F06-AF9B-594FBB67CE47}">
      <dgm:prSet/>
      <dgm:spPr/>
      <dgm:t>
        <a:bodyPr/>
        <a:lstStyle/>
        <a:p>
          <a:endParaRPr lang="es-ES"/>
        </a:p>
      </dgm:t>
    </dgm:pt>
    <dgm:pt modelId="{5697F2B8-2522-4711-A9FE-E0C63F854B92}" type="pres">
      <dgm:prSet presAssocID="{3441C065-4037-44ED-B882-EF9E6DA07B97}" presName="Name0" presStyleCnt="0">
        <dgm:presLayoutVars>
          <dgm:chMax/>
          <dgm:chPref/>
          <dgm:dir/>
          <dgm:animLvl val="lvl"/>
        </dgm:presLayoutVars>
      </dgm:prSet>
      <dgm:spPr/>
    </dgm:pt>
    <dgm:pt modelId="{63BF930D-13D3-463E-AF60-84343F6A1567}" type="pres">
      <dgm:prSet presAssocID="{6B54320E-B047-4F34-92F3-651FCDCC7CEF}" presName="composite" presStyleCnt="0"/>
      <dgm:spPr/>
    </dgm:pt>
    <dgm:pt modelId="{DA8FA0B1-E2A4-4107-9CAE-691A4B2511EF}" type="pres">
      <dgm:prSet presAssocID="{6B54320E-B047-4F34-92F3-651FCDCC7CE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223CAC5C-EF69-4EF0-B679-CF3649A49988}" type="pres">
      <dgm:prSet presAssocID="{6B54320E-B047-4F34-92F3-651FCDCC7CE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3957E69-B998-4F5F-82F0-BFE04B47F620}" type="pres">
      <dgm:prSet presAssocID="{6B54320E-B047-4F34-92F3-651FCDCC7CEF}" presName="BalanceSpacing" presStyleCnt="0"/>
      <dgm:spPr/>
    </dgm:pt>
    <dgm:pt modelId="{5F1AA2FF-A6A6-4432-8063-4C4C6707BFF4}" type="pres">
      <dgm:prSet presAssocID="{6B54320E-B047-4F34-92F3-651FCDCC7CEF}" presName="BalanceSpacing1" presStyleCnt="0"/>
      <dgm:spPr/>
    </dgm:pt>
    <dgm:pt modelId="{B046D85F-65DE-4B54-93A7-3867DB26E55D}" type="pres">
      <dgm:prSet presAssocID="{52A64AE8-10F9-4FE3-AC32-61B82B0EC30A}" presName="Accent1Text" presStyleLbl="node1" presStyleIdx="1" presStyleCnt="6"/>
      <dgm:spPr/>
    </dgm:pt>
    <dgm:pt modelId="{F073F334-6767-4479-8D90-63A5854534DE}" type="pres">
      <dgm:prSet presAssocID="{52A64AE8-10F9-4FE3-AC32-61B82B0EC30A}" presName="spaceBetweenRectangles" presStyleCnt="0"/>
      <dgm:spPr/>
    </dgm:pt>
    <dgm:pt modelId="{EB9E7A08-6699-4D18-AF72-CE16A18440D9}" type="pres">
      <dgm:prSet presAssocID="{69818DEE-20FF-4D60-AF87-ECA68F1D38FB}" presName="composite" presStyleCnt="0"/>
      <dgm:spPr/>
    </dgm:pt>
    <dgm:pt modelId="{304FA02B-97FF-4135-BBB9-A6BE221E1F0D}" type="pres">
      <dgm:prSet presAssocID="{69818DEE-20FF-4D60-AF87-ECA68F1D38F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6652C31-7756-4CED-A021-B192790F5AC7}" type="pres">
      <dgm:prSet presAssocID="{69818DEE-20FF-4D60-AF87-ECA68F1D38F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2105090-62D8-4B79-817E-43BE35A6A3D6}" type="pres">
      <dgm:prSet presAssocID="{69818DEE-20FF-4D60-AF87-ECA68F1D38FB}" presName="BalanceSpacing" presStyleCnt="0"/>
      <dgm:spPr/>
    </dgm:pt>
    <dgm:pt modelId="{74DBD643-C121-49B9-A3D5-2A9A45575784}" type="pres">
      <dgm:prSet presAssocID="{69818DEE-20FF-4D60-AF87-ECA68F1D38FB}" presName="BalanceSpacing1" presStyleCnt="0"/>
      <dgm:spPr/>
    </dgm:pt>
    <dgm:pt modelId="{9A46FB61-6C15-4462-843E-BE5E72380599}" type="pres">
      <dgm:prSet presAssocID="{2FEC9A7C-7FD8-4801-B333-6605B6F06166}" presName="Accent1Text" presStyleLbl="node1" presStyleIdx="3" presStyleCnt="6"/>
      <dgm:spPr/>
    </dgm:pt>
    <dgm:pt modelId="{429CD9F1-B249-4EA5-B06C-5DAAD082E145}" type="pres">
      <dgm:prSet presAssocID="{2FEC9A7C-7FD8-4801-B333-6605B6F06166}" presName="spaceBetweenRectangles" presStyleCnt="0"/>
      <dgm:spPr/>
    </dgm:pt>
    <dgm:pt modelId="{979BFED7-EC87-4825-8A12-711BEF5D5A65}" type="pres">
      <dgm:prSet presAssocID="{6B305471-ABB7-403D-AA8F-1B7419C719A4}" presName="composite" presStyleCnt="0"/>
      <dgm:spPr/>
    </dgm:pt>
    <dgm:pt modelId="{81FF1741-C9D5-4FB5-9F45-9461CE898555}" type="pres">
      <dgm:prSet presAssocID="{6B305471-ABB7-403D-AA8F-1B7419C719A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F1FACBC-7943-48D1-AE62-EF327F53DC27}" type="pres">
      <dgm:prSet presAssocID="{6B305471-ABB7-403D-AA8F-1B7419C719A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E4A3840-30EC-4178-8C01-698F9BE51658}" type="pres">
      <dgm:prSet presAssocID="{6B305471-ABB7-403D-AA8F-1B7419C719A4}" presName="BalanceSpacing" presStyleCnt="0"/>
      <dgm:spPr/>
    </dgm:pt>
    <dgm:pt modelId="{BE66B362-3A38-44AF-82A6-4098F5EEA65F}" type="pres">
      <dgm:prSet presAssocID="{6B305471-ABB7-403D-AA8F-1B7419C719A4}" presName="BalanceSpacing1" presStyleCnt="0"/>
      <dgm:spPr/>
    </dgm:pt>
    <dgm:pt modelId="{E5F72D53-87B3-436E-8C5F-AFF65B3DC8CE}" type="pres">
      <dgm:prSet presAssocID="{623FB680-0053-4C73-B279-7ABBECE366D7}" presName="Accent1Text" presStyleLbl="node1" presStyleIdx="5" presStyleCnt="6"/>
      <dgm:spPr/>
    </dgm:pt>
  </dgm:ptLst>
  <dgm:cxnLst>
    <dgm:cxn modelId="{A5C7E825-1A40-4B98-8F33-CCA155C97048}" srcId="{3441C065-4037-44ED-B882-EF9E6DA07B97}" destId="{6B54320E-B047-4F34-92F3-651FCDCC7CEF}" srcOrd="0" destOrd="0" parTransId="{3D832EDF-E722-464B-B0F1-A69F75E5CF5C}" sibTransId="{52A64AE8-10F9-4FE3-AC32-61B82B0EC30A}"/>
    <dgm:cxn modelId="{CA0D2943-0AFD-4B3E-94B1-4859437D346B}" type="presOf" srcId="{69818DEE-20FF-4D60-AF87-ECA68F1D38FB}" destId="{304FA02B-97FF-4135-BBB9-A6BE221E1F0D}" srcOrd="0" destOrd="0" presId="urn:microsoft.com/office/officeart/2008/layout/AlternatingHexagons"/>
    <dgm:cxn modelId="{7891A549-EA50-42A3-A15B-A3AA5E048A33}" type="presOf" srcId="{6B305471-ABB7-403D-AA8F-1B7419C719A4}" destId="{81FF1741-C9D5-4FB5-9F45-9461CE898555}" srcOrd="0" destOrd="0" presId="urn:microsoft.com/office/officeart/2008/layout/AlternatingHexagons"/>
    <dgm:cxn modelId="{E5B9A671-2834-49A4-AAE0-5A072292006D}" type="presOf" srcId="{2FEC9A7C-7FD8-4801-B333-6605B6F06166}" destId="{9A46FB61-6C15-4462-843E-BE5E72380599}" srcOrd="0" destOrd="0" presId="urn:microsoft.com/office/officeart/2008/layout/AlternatingHexagons"/>
    <dgm:cxn modelId="{F2633177-C418-48F9-B991-E444C5142FB1}" type="presOf" srcId="{3441C065-4037-44ED-B882-EF9E6DA07B97}" destId="{5697F2B8-2522-4711-A9FE-E0C63F854B92}" srcOrd="0" destOrd="0" presId="urn:microsoft.com/office/officeart/2008/layout/AlternatingHexagons"/>
    <dgm:cxn modelId="{868F0F97-7B17-4537-867A-E3BDB3C06C9B}" type="presOf" srcId="{6B54320E-B047-4F34-92F3-651FCDCC7CEF}" destId="{DA8FA0B1-E2A4-4107-9CAE-691A4B2511EF}" srcOrd="0" destOrd="0" presId="urn:microsoft.com/office/officeart/2008/layout/AlternatingHexagons"/>
    <dgm:cxn modelId="{220B68A6-3A69-4F06-AF9B-594FBB67CE47}" srcId="{3441C065-4037-44ED-B882-EF9E6DA07B97}" destId="{6B305471-ABB7-403D-AA8F-1B7419C719A4}" srcOrd="2" destOrd="0" parTransId="{EF3A4782-F0DA-4016-BA7B-24CA06629D2B}" sibTransId="{623FB680-0053-4C73-B279-7ABBECE366D7}"/>
    <dgm:cxn modelId="{D3F07FC4-ACB7-4EE7-88EE-1640ABF96A40}" type="presOf" srcId="{52A64AE8-10F9-4FE3-AC32-61B82B0EC30A}" destId="{B046D85F-65DE-4B54-93A7-3867DB26E55D}" srcOrd="0" destOrd="0" presId="urn:microsoft.com/office/officeart/2008/layout/AlternatingHexagons"/>
    <dgm:cxn modelId="{6186A3CF-5793-4BF6-B6A6-E31C3E2A9DC7}" srcId="{3441C065-4037-44ED-B882-EF9E6DA07B97}" destId="{69818DEE-20FF-4D60-AF87-ECA68F1D38FB}" srcOrd="1" destOrd="0" parTransId="{1B1F8481-F9DB-4548-8ECE-56B577309077}" sibTransId="{2FEC9A7C-7FD8-4801-B333-6605B6F06166}"/>
    <dgm:cxn modelId="{CD4E39F1-2C67-4ABA-BD4F-FF17657DDA75}" type="presOf" srcId="{623FB680-0053-4C73-B279-7ABBECE366D7}" destId="{E5F72D53-87B3-436E-8C5F-AFF65B3DC8CE}" srcOrd="0" destOrd="0" presId="urn:microsoft.com/office/officeart/2008/layout/AlternatingHexagons"/>
    <dgm:cxn modelId="{8183E63C-D1D3-4590-8695-E79FC186794A}" type="presParOf" srcId="{5697F2B8-2522-4711-A9FE-E0C63F854B92}" destId="{63BF930D-13D3-463E-AF60-84343F6A1567}" srcOrd="0" destOrd="0" presId="urn:microsoft.com/office/officeart/2008/layout/AlternatingHexagons"/>
    <dgm:cxn modelId="{E37BFAFE-0119-4313-9619-5AAD9843B923}" type="presParOf" srcId="{63BF930D-13D3-463E-AF60-84343F6A1567}" destId="{DA8FA0B1-E2A4-4107-9CAE-691A4B2511EF}" srcOrd="0" destOrd="0" presId="urn:microsoft.com/office/officeart/2008/layout/AlternatingHexagons"/>
    <dgm:cxn modelId="{9F2E5D8A-9AEA-4997-B754-14BDD743F720}" type="presParOf" srcId="{63BF930D-13D3-463E-AF60-84343F6A1567}" destId="{223CAC5C-EF69-4EF0-B679-CF3649A49988}" srcOrd="1" destOrd="0" presId="urn:microsoft.com/office/officeart/2008/layout/AlternatingHexagons"/>
    <dgm:cxn modelId="{41C4B099-517F-4747-BC36-2904DCF34C91}" type="presParOf" srcId="{63BF930D-13D3-463E-AF60-84343F6A1567}" destId="{83957E69-B998-4F5F-82F0-BFE04B47F620}" srcOrd="2" destOrd="0" presId="urn:microsoft.com/office/officeart/2008/layout/AlternatingHexagons"/>
    <dgm:cxn modelId="{4609A512-AB71-4593-805C-7285D3EB29F1}" type="presParOf" srcId="{63BF930D-13D3-463E-AF60-84343F6A1567}" destId="{5F1AA2FF-A6A6-4432-8063-4C4C6707BFF4}" srcOrd="3" destOrd="0" presId="urn:microsoft.com/office/officeart/2008/layout/AlternatingHexagons"/>
    <dgm:cxn modelId="{D4795D31-CC49-465A-B02B-9F26D2A7451C}" type="presParOf" srcId="{63BF930D-13D3-463E-AF60-84343F6A1567}" destId="{B046D85F-65DE-4B54-93A7-3867DB26E55D}" srcOrd="4" destOrd="0" presId="urn:microsoft.com/office/officeart/2008/layout/AlternatingHexagons"/>
    <dgm:cxn modelId="{CAFA9029-BC55-4A34-A7CD-70F60C4FE7B1}" type="presParOf" srcId="{5697F2B8-2522-4711-A9FE-E0C63F854B92}" destId="{F073F334-6767-4479-8D90-63A5854534DE}" srcOrd="1" destOrd="0" presId="urn:microsoft.com/office/officeart/2008/layout/AlternatingHexagons"/>
    <dgm:cxn modelId="{045B16D5-413D-4B58-8A5A-369A900E5814}" type="presParOf" srcId="{5697F2B8-2522-4711-A9FE-E0C63F854B92}" destId="{EB9E7A08-6699-4D18-AF72-CE16A18440D9}" srcOrd="2" destOrd="0" presId="urn:microsoft.com/office/officeart/2008/layout/AlternatingHexagons"/>
    <dgm:cxn modelId="{1AB8746A-2997-43C5-9955-06D0ADE43F6C}" type="presParOf" srcId="{EB9E7A08-6699-4D18-AF72-CE16A18440D9}" destId="{304FA02B-97FF-4135-BBB9-A6BE221E1F0D}" srcOrd="0" destOrd="0" presId="urn:microsoft.com/office/officeart/2008/layout/AlternatingHexagons"/>
    <dgm:cxn modelId="{AB8A7628-C433-4614-9DA9-CC1F4F621281}" type="presParOf" srcId="{EB9E7A08-6699-4D18-AF72-CE16A18440D9}" destId="{06652C31-7756-4CED-A021-B192790F5AC7}" srcOrd="1" destOrd="0" presId="urn:microsoft.com/office/officeart/2008/layout/AlternatingHexagons"/>
    <dgm:cxn modelId="{28560C77-D197-460B-BFC1-4DCAE8CFBF93}" type="presParOf" srcId="{EB9E7A08-6699-4D18-AF72-CE16A18440D9}" destId="{62105090-62D8-4B79-817E-43BE35A6A3D6}" srcOrd="2" destOrd="0" presId="urn:microsoft.com/office/officeart/2008/layout/AlternatingHexagons"/>
    <dgm:cxn modelId="{987C40EF-044B-47DF-B6D3-86DA0DCAC6F1}" type="presParOf" srcId="{EB9E7A08-6699-4D18-AF72-CE16A18440D9}" destId="{74DBD643-C121-49B9-A3D5-2A9A45575784}" srcOrd="3" destOrd="0" presId="urn:microsoft.com/office/officeart/2008/layout/AlternatingHexagons"/>
    <dgm:cxn modelId="{5DAE1E5A-3CD1-450F-A320-4F50084BADDA}" type="presParOf" srcId="{EB9E7A08-6699-4D18-AF72-CE16A18440D9}" destId="{9A46FB61-6C15-4462-843E-BE5E72380599}" srcOrd="4" destOrd="0" presId="urn:microsoft.com/office/officeart/2008/layout/AlternatingHexagons"/>
    <dgm:cxn modelId="{7519CF86-4360-4F6D-BCA3-4541A5A940E9}" type="presParOf" srcId="{5697F2B8-2522-4711-A9FE-E0C63F854B92}" destId="{429CD9F1-B249-4EA5-B06C-5DAAD082E145}" srcOrd="3" destOrd="0" presId="urn:microsoft.com/office/officeart/2008/layout/AlternatingHexagons"/>
    <dgm:cxn modelId="{44B03E9C-2CB8-4FA5-8E37-C14D43FC8225}" type="presParOf" srcId="{5697F2B8-2522-4711-A9FE-E0C63F854B92}" destId="{979BFED7-EC87-4825-8A12-711BEF5D5A65}" srcOrd="4" destOrd="0" presId="urn:microsoft.com/office/officeart/2008/layout/AlternatingHexagons"/>
    <dgm:cxn modelId="{11DBC64F-9215-46B2-AD24-F3AE482DE51C}" type="presParOf" srcId="{979BFED7-EC87-4825-8A12-711BEF5D5A65}" destId="{81FF1741-C9D5-4FB5-9F45-9461CE898555}" srcOrd="0" destOrd="0" presId="urn:microsoft.com/office/officeart/2008/layout/AlternatingHexagons"/>
    <dgm:cxn modelId="{8A69D279-7CCD-48B5-9890-F31641D237CA}" type="presParOf" srcId="{979BFED7-EC87-4825-8A12-711BEF5D5A65}" destId="{FF1FACBC-7943-48D1-AE62-EF327F53DC27}" srcOrd="1" destOrd="0" presId="urn:microsoft.com/office/officeart/2008/layout/AlternatingHexagons"/>
    <dgm:cxn modelId="{1BC00C26-9C3C-44F8-968B-0B3D6B52842E}" type="presParOf" srcId="{979BFED7-EC87-4825-8A12-711BEF5D5A65}" destId="{8E4A3840-30EC-4178-8C01-698F9BE51658}" srcOrd="2" destOrd="0" presId="urn:microsoft.com/office/officeart/2008/layout/AlternatingHexagons"/>
    <dgm:cxn modelId="{A8EEB2C2-D272-49BE-AB5B-136C1F619F22}" type="presParOf" srcId="{979BFED7-EC87-4825-8A12-711BEF5D5A65}" destId="{BE66B362-3A38-44AF-82A6-4098F5EEA65F}" srcOrd="3" destOrd="0" presId="urn:microsoft.com/office/officeart/2008/layout/AlternatingHexagons"/>
    <dgm:cxn modelId="{CCE64470-143D-4563-9084-10D777C38ABD}" type="presParOf" srcId="{979BFED7-EC87-4825-8A12-711BEF5D5A65}" destId="{E5F72D53-87B3-436E-8C5F-AFF65B3DC8C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C5E2E-7E00-4662-B74B-2E20F9AFE391}">
      <dsp:nvSpPr>
        <dsp:cNvPr id="0" name=""/>
        <dsp:cNvSpPr/>
      </dsp:nvSpPr>
      <dsp:spPr>
        <a:xfrm>
          <a:off x="1401503" y="325779"/>
          <a:ext cx="4054149" cy="405414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1"/>
              </a:solidFill>
            </a:rPr>
            <a:t>Falta de comunicación</a:t>
          </a:r>
        </a:p>
      </dsp:txBody>
      <dsp:txXfrm>
        <a:off x="3605705" y="1073866"/>
        <a:ext cx="1375514" cy="1351383"/>
      </dsp:txXfrm>
    </dsp:sp>
    <dsp:sp modelId="{DBCF7A88-3BA7-48CA-A32B-5037A7BB412A}">
      <dsp:nvSpPr>
        <dsp:cNvPr id="0" name=""/>
        <dsp:cNvSpPr/>
      </dsp:nvSpPr>
      <dsp:spPr>
        <a:xfrm>
          <a:off x="1192521" y="446439"/>
          <a:ext cx="4054149" cy="405414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3660536"/>
                <a:satOff val="-28971"/>
                <a:lumOff val="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60536"/>
                <a:satOff val="-28971"/>
                <a:lumOff val="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60536"/>
                <a:satOff val="-28971"/>
                <a:lumOff val="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1"/>
              </a:solidFill>
            </a:rPr>
            <a:t>Insuficiente información</a:t>
          </a:r>
        </a:p>
      </dsp:txBody>
      <dsp:txXfrm>
        <a:off x="2302586" y="3004414"/>
        <a:ext cx="1834019" cy="1254855"/>
      </dsp:txXfrm>
    </dsp:sp>
    <dsp:sp modelId="{A2E8BA66-42F3-4066-B4F4-7CCB3BD000C8}">
      <dsp:nvSpPr>
        <dsp:cNvPr id="0" name=""/>
        <dsp:cNvSpPr/>
      </dsp:nvSpPr>
      <dsp:spPr>
        <a:xfrm>
          <a:off x="1192521" y="446439"/>
          <a:ext cx="4054149" cy="405414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7321072"/>
                <a:satOff val="-57942"/>
                <a:lumOff val="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321072"/>
                <a:satOff val="-57942"/>
                <a:lumOff val="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321072"/>
                <a:satOff val="-57942"/>
                <a:lumOff val="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1"/>
              </a:solidFill>
            </a:rPr>
            <a:t>Actividades de amplio rango de edad</a:t>
          </a:r>
        </a:p>
      </dsp:txBody>
      <dsp:txXfrm>
        <a:off x="1626894" y="1242789"/>
        <a:ext cx="1375514" cy="1351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FA0B1-E2A4-4107-9CAE-691A4B2511EF}">
      <dsp:nvSpPr>
        <dsp:cNvPr id="0" name=""/>
        <dsp:cNvSpPr/>
      </dsp:nvSpPr>
      <dsp:spPr>
        <a:xfrm rot="5400000">
          <a:off x="3022139" y="93063"/>
          <a:ext cx="1423791" cy="12386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bg1"/>
              </a:solidFill>
            </a:rPr>
            <a:t>Satisfacción propia (48,5%)</a:t>
          </a:r>
        </a:p>
      </dsp:txBody>
      <dsp:txXfrm rot="-5400000">
        <a:off x="3307715" y="222391"/>
        <a:ext cx="852638" cy="980043"/>
      </dsp:txXfrm>
    </dsp:sp>
    <dsp:sp modelId="{223CAC5C-EF69-4EF0-B679-CF3649A49988}">
      <dsp:nvSpPr>
        <dsp:cNvPr id="0" name=""/>
        <dsp:cNvSpPr/>
      </dsp:nvSpPr>
      <dsp:spPr>
        <a:xfrm>
          <a:off x="4390972" y="285275"/>
          <a:ext cx="1588951" cy="854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6D85F-65DE-4B54-93A7-3867DB26E55D}">
      <dsp:nvSpPr>
        <dsp:cNvPr id="0" name=""/>
        <dsp:cNvSpPr/>
      </dsp:nvSpPr>
      <dsp:spPr>
        <a:xfrm rot="5400000">
          <a:off x="1684345" y="93063"/>
          <a:ext cx="1423791" cy="12386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1464214"/>
                <a:satOff val="-11588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64214"/>
                <a:satOff val="-11588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64214"/>
                <a:satOff val="-11588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 rot="-5400000">
        <a:off x="1969921" y="222391"/>
        <a:ext cx="852638" cy="980043"/>
      </dsp:txXfrm>
    </dsp:sp>
    <dsp:sp modelId="{304FA02B-97FF-4135-BBB9-A6BE221E1F0D}">
      <dsp:nvSpPr>
        <dsp:cNvPr id="0" name=""/>
        <dsp:cNvSpPr/>
      </dsp:nvSpPr>
      <dsp:spPr>
        <a:xfrm rot="5400000">
          <a:off x="2350679" y="1301577"/>
          <a:ext cx="1423791" cy="12386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2928429"/>
                <a:satOff val="-23177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928429"/>
                <a:satOff val="-23177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928429"/>
                <a:satOff val="-23177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bg1"/>
              </a:solidFill>
            </a:rPr>
            <a:t>Bueno para la salud (21,8%)</a:t>
          </a:r>
        </a:p>
      </dsp:txBody>
      <dsp:txXfrm rot="-5400000">
        <a:off x="2636255" y="1430905"/>
        <a:ext cx="852638" cy="980043"/>
      </dsp:txXfrm>
    </dsp:sp>
    <dsp:sp modelId="{06652C31-7756-4CED-A021-B192790F5AC7}">
      <dsp:nvSpPr>
        <dsp:cNvPr id="0" name=""/>
        <dsp:cNvSpPr/>
      </dsp:nvSpPr>
      <dsp:spPr>
        <a:xfrm>
          <a:off x="854274" y="1493789"/>
          <a:ext cx="1537694" cy="854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6FB61-6C15-4462-843E-BE5E72380599}">
      <dsp:nvSpPr>
        <dsp:cNvPr id="0" name=""/>
        <dsp:cNvSpPr/>
      </dsp:nvSpPr>
      <dsp:spPr>
        <a:xfrm rot="5400000">
          <a:off x="3688473" y="1301577"/>
          <a:ext cx="1423791" cy="12386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4392643"/>
                <a:satOff val="-34765"/>
                <a:lumOff val="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392643"/>
                <a:satOff val="-34765"/>
                <a:lumOff val="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392643"/>
                <a:satOff val="-34765"/>
                <a:lumOff val="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 rot="-5400000">
        <a:off x="3974049" y="1430905"/>
        <a:ext cx="852638" cy="980043"/>
      </dsp:txXfrm>
    </dsp:sp>
    <dsp:sp modelId="{81FF1741-C9D5-4FB5-9F45-9461CE898555}">
      <dsp:nvSpPr>
        <dsp:cNvPr id="0" name=""/>
        <dsp:cNvSpPr/>
      </dsp:nvSpPr>
      <dsp:spPr>
        <a:xfrm rot="5400000">
          <a:off x="3022139" y="2510091"/>
          <a:ext cx="1423791" cy="12386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5856857"/>
                <a:satOff val="-46354"/>
                <a:lumOff val="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856857"/>
                <a:satOff val="-46354"/>
                <a:lumOff val="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856857"/>
                <a:satOff val="-46354"/>
                <a:lumOff val="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bg1"/>
              </a:solidFill>
            </a:rPr>
            <a:t>Herramienta para estar en forma (17,8%)</a:t>
          </a:r>
        </a:p>
      </dsp:txBody>
      <dsp:txXfrm rot="-5400000">
        <a:off x="3307715" y="2639419"/>
        <a:ext cx="852638" cy="980043"/>
      </dsp:txXfrm>
    </dsp:sp>
    <dsp:sp modelId="{FF1FACBC-7943-48D1-AE62-EF327F53DC27}">
      <dsp:nvSpPr>
        <dsp:cNvPr id="0" name=""/>
        <dsp:cNvSpPr/>
      </dsp:nvSpPr>
      <dsp:spPr>
        <a:xfrm>
          <a:off x="4390972" y="2702303"/>
          <a:ext cx="1588951" cy="854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72D53-87B3-436E-8C5F-AFF65B3DC8CE}">
      <dsp:nvSpPr>
        <dsp:cNvPr id="0" name=""/>
        <dsp:cNvSpPr/>
      </dsp:nvSpPr>
      <dsp:spPr>
        <a:xfrm rot="5400000">
          <a:off x="1684345" y="2510091"/>
          <a:ext cx="1423791" cy="12386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7321072"/>
                <a:satOff val="-57942"/>
                <a:lumOff val="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321072"/>
                <a:satOff val="-57942"/>
                <a:lumOff val="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321072"/>
                <a:satOff val="-57942"/>
                <a:lumOff val="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 rot="-5400000">
        <a:off x="1969921" y="2639419"/>
        <a:ext cx="852638" cy="980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FB5128-7AEC-4A48-AB9A-A8A23456A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Informe sobre la población joven de Castro del Río y Llano del Espinar. Una aproximación a su realidad. 2021.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B8C90E-BCE8-4DDB-9A5C-95A0A8603C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30AB6-B786-44DD-8048-C34306B88F90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7061BE-8827-4C4F-9EB1-EDBA7F1EA6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2034EE-273E-4F37-AC30-69922C6000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EC03-2171-46EA-9F2A-9BDF1633B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624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Informe sobre la población joven de Castro del Río y Llano del Espinar. Una aproximación a su realidad. 2021.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2626C-2376-49D9-940C-5EFBEF8C9FE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AE89F-425F-48E1-BAA9-7EDD80F5F6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9767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FFBC-5D49-4FC3-978F-C2F074C9BA5F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2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A6BD-A758-4972-A068-272AA2A67353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8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94A-3B22-4BE2-BAC5-897FF648C68C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3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055F-6E11-454E-AA5A-864A4DAFC89D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5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A3F0-C9F5-4A6D-B28D-11E61F558555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0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878B-DC6E-4234-BA16-61277D0763A7}" type="datetime1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6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6394-E504-4289-9D2C-6571A1C53920}" type="datetime1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1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ADA1-0898-45CA-BA6F-5964C9DEA9F4}" type="datetime1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0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9550-DD60-44CC-A2D1-D837519FC369}" type="datetime1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6B0F-8C2E-4F9A-8730-1B8A60A87159}" type="datetime1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6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660F-4C9E-4F11-97C0-1BDC3AC4626D}" type="datetime1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0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38EFFAD7-54D9-4182-8992-02C6F3D97361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14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A32728-C5F7-449E-8F69-191DD1BC3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6348061F-876B-46DD-8E06-D5C40C69B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7" r="1" b="26513"/>
          <a:stretch/>
        </p:blipFill>
        <p:spPr>
          <a:xfrm>
            <a:off x="-2" y="-2"/>
            <a:ext cx="11429995" cy="6858001"/>
          </a:xfrm>
          <a:custGeom>
            <a:avLst/>
            <a:gdLst/>
            <a:ahLst/>
            <a:cxnLst/>
            <a:rect l="l" t="t" r="r" b="b"/>
            <a:pathLst>
              <a:path w="11429995" h="6858001">
                <a:moveTo>
                  <a:pt x="0" y="0"/>
                </a:moveTo>
                <a:lnTo>
                  <a:pt x="7624254" y="0"/>
                </a:lnTo>
                <a:lnTo>
                  <a:pt x="7862589" y="52181"/>
                </a:lnTo>
                <a:cubicBezTo>
                  <a:pt x="10504017" y="652275"/>
                  <a:pt x="11363091" y="1531476"/>
                  <a:pt x="11414106" y="2360939"/>
                </a:cubicBezTo>
                <a:cubicBezTo>
                  <a:pt x="11427932" y="2579799"/>
                  <a:pt x="11433644" y="2800687"/>
                  <a:pt x="11427598" y="3022918"/>
                </a:cubicBezTo>
                <a:cubicBezTo>
                  <a:pt x="11393176" y="4286859"/>
                  <a:pt x="10977952" y="5594221"/>
                  <a:pt x="9507339" y="6818588"/>
                </a:cubicBezTo>
                <a:lnTo>
                  <a:pt x="9458552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F539D3-3C02-4EDE-8291-375F97A20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925">
            <a:off x="7129332" y="1277529"/>
            <a:ext cx="5553331" cy="4302939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16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7A2F2-6591-4237-AB51-09512BE3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125896"/>
            <a:ext cx="10668000" cy="1524000"/>
          </a:xfrm>
        </p:spPr>
        <p:txBody>
          <a:bodyPr/>
          <a:lstStyle/>
          <a:p>
            <a:pPr algn="ctr"/>
            <a:r>
              <a:rPr lang="es-ES" dirty="0"/>
              <a:t>JÓVENES, EMPLEO Y VIVIENDA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14170F-DAE1-4AC3-A669-FFF8C8137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19654"/>
            <a:ext cx="10668000" cy="3818083"/>
          </a:xfrm>
        </p:spPr>
        <p:txBody>
          <a:bodyPr/>
          <a:lstStyle/>
          <a:p>
            <a:r>
              <a:rPr lang="es-ES" dirty="0"/>
              <a:t>65,7% de la población juvenil se encuentran en situación de desempleo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79B772-0195-4A78-9396-3CBFD816B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07" t="31400" r="38385" b="31683"/>
          <a:stretch/>
        </p:blipFill>
        <p:spPr>
          <a:xfrm>
            <a:off x="8213111" y="2318880"/>
            <a:ext cx="3556476" cy="316704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121BF23-EC18-4E78-AD11-31CE104FC1F4}"/>
              </a:ext>
            </a:extLst>
          </p:cNvPr>
          <p:cNvSpPr txBox="1"/>
          <p:nvPr/>
        </p:nvSpPr>
        <p:spPr>
          <a:xfrm>
            <a:off x="8281029" y="1899068"/>
            <a:ext cx="3420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 del desempleo juvenil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23DA929-39FD-4D6B-BA7E-41864B4C461D}"/>
              </a:ext>
            </a:extLst>
          </p:cNvPr>
          <p:cNvSpPr/>
          <p:nvPr/>
        </p:nvSpPr>
        <p:spPr>
          <a:xfrm>
            <a:off x="381208" y="2584174"/>
            <a:ext cx="7595174" cy="415601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DestacadoPlantilla">
            <a:extLst>
              <a:ext uri="{FF2B5EF4-FFF2-40B4-BE49-F238E27FC236}">
                <a16:creationId xmlns:a16="http://schemas.microsoft.com/office/drawing/2014/main" id="{6243D639-891C-4F65-A127-16425902A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69" y="2584175"/>
            <a:ext cx="1722079" cy="21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915A46-7218-44AF-A381-3B0B1A9858FF}"/>
              </a:ext>
            </a:extLst>
          </p:cNvPr>
          <p:cNvSpPr txBox="1"/>
          <p:nvPr/>
        </p:nvSpPr>
        <p:spPr>
          <a:xfrm>
            <a:off x="2289160" y="2769364"/>
            <a:ext cx="5687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Iniciativa europea que pretende facilitar el acceso de los jóvenes al mercado de trabajo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Programa con ofertas de empleo, educación, formación, becas, etc.</a:t>
            </a:r>
          </a:p>
        </p:txBody>
      </p:sp>
      <p:pic>
        <p:nvPicPr>
          <p:cNvPr id="4100" name="Picture 4" descr="Empleo consulta a empresas de Jaén los perfiles profesionales que necesitan  para ajustar la oferta formativa">
            <a:extLst>
              <a:ext uri="{FF2B5EF4-FFF2-40B4-BE49-F238E27FC236}">
                <a16:creationId xmlns:a16="http://schemas.microsoft.com/office/drawing/2014/main" id="{BF371712-05E4-468A-808B-F3F92A260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t="8856" r="12223" b="76060"/>
          <a:stretch/>
        </p:blipFill>
        <p:spPr bwMode="auto">
          <a:xfrm>
            <a:off x="381208" y="5349409"/>
            <a:ext cx="3434046" cy="10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A66AA27-B4A7-455A-973A-88AF112DAAAE}"/>
              </a:ext>
            </a:extLst>
          </p:cNvPr>
          <p:cNvSpPr txBox="1"/>
          <p:nvPr/>
        </p:nvSpPr>
        <p:spPr>
          <a:xfrm>
            <a:off x="3939560" y="5088217"/>
            <a:ext cx="4312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Impulsar la FP para el empleo andaluz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Mejora de la competitividad y de la productividad</a:t>
            </a:r>
          </a:p>
        </p:txBody>
      </p:sp>
    </p:spTree>
    <p:extLst>
      <p:ext uri="{BB962C8B-B14F-4D97-AF65-F5344CB8AC3E}">
        <p14:creationId xmlns:p14="http://schemas.microsoft.com/office/powerpoint/2010/main" val="337968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07C7CF7-CD52-449E-B6A4-969B1E7BE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294" t="37768" r="40333" b="22315"/>
          <a:stretch/>
        </p:blipFill>
        <p:spPr>
          <a:xfrm>
            <a:off x="4475566" y="2846363"/>
            <a:ext cx="3854548" cy="386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EE31475-AA03-43D5-95EA-635E15FD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-7938"/>
            <a:ext cx="10668000" cy="1524000"/>
          </a:xfrm>
        </p:spPr>
        <p:txBody>
          <a:bodyPr/>
          <a:lstStyle/>
          <a:p>
            <a:pPr algn="ctr"/>
            <a:r>
              <a:rPr lang="es-ES" dirty="0"/>
              <a:t>JÓVENES, EMPLEO Y VIVIENDA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1D4B7A-A493-46F4-8378-DF1820D50238}"/>
              </a:ext>
            </a:extLst>
          </p:cNvPr>
          <p:cNvSpPr txBox="1"/>
          <p:nvPr/>
        </p:nvSpPr>
        <p:spPr>
          <a:xfrm>
            <a:off x="966688" y="1188889"/>
            <a:ext cx="980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Existe un problema de vivienda actual en ambos municipios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1CA12BE-88D1-4A89-99DF-1DA1E7EAB12E}"/>
              </a:ext>
            </a:extLst>
          </p:cNvPr>
          <p:cNvSpPr txBox="1"/>
          <p:nvPr/>
        </p:nvSpPr>
        <p:spPr>
          <a:xfrm>
            <a:off x="3720295" y="1790585"/>
            <a:ext cx="5365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los datos arrojados por las encuestas, la población apuesta por una serie soluciones para acabar con el problema: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5DA2F1-491C-4BEA-869B-10E12995B775}"/>
              </a:ext>
            </a:extLst>
          </p:cNvPr>
          <p:cNvSpPr txBox="1"/>
          <p:nvPr/>
        </p:nvSpPr>
        <p:spPr>
          <a:xfrm>
            <a:off x="308880" y="3429000"/>
            <a:ext cx="394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Retorno al municipio con buenas condiciones laborales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36F095-2A51-470F-9296-2421E0B288DE}"/>
              </a:ext>
            </a:extLst>
          </p:cNvPr>
          <p:cNvSpPr txBox="1"/>
          <p:nvPr/>
        </p:nvSpPr>
        <p:spPr>
          <a:xfrm>
            <a:off x="8477516" y="3377423"/>
            <a:ext cx="3644348" cy="6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Alquiler de viviendas con precios más económicos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E34B75-8340-4E97-BF79-912859559575}"/>
              </a:ext>
            </a:extLst>
          </p:cNvPr>
          <p:cNvSpPr txBox="1"/>
          <p:nvPr/>
        </p:nvSpPr>
        <p:spPr>
          <a:xfrm>
            <a:off x="761999" y="5350970"/>
            <a:ext cx="614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Vivienda propia económica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D4EA19C-EB0D-466F-9FEB-9BD75463688F}"/>
              </a:ext>
            </a:extLst>
          </p:cNvPr>
          <p:cNvSpPr txBox="1"/>
          <p:nvPr/>
        </p:nvSpPr>
        <p:spPr>
          <a:xfrm>
            <a:off x="8635415" y="4918798"/>
            <a:ext cx="34190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Respaldo de las administraciones públicas para la concesión de ayudas en formación</a:t>
            </a:r>
          </a:p>
        </p:txBody>
      </p:sp>
      <p:sp>
        <p:nvSpPr>
          <p:cNvPr id="12" name="Flecha: a la derecha con muesca 11">
            <a:extLst>
              <a:ext uri="{FF2B5EF4-FFF2-40B4-BE49-F238E27FC236}">
                <a16:creationId xmlns:a16="http://schemas.microsoft.com/office/drawing/2014/main" id="{346B1495-4A4D-46BB-82A5-60909958EEDF}"/>
              </a:ext>
            </a:extLst>
          </p:cNvPr>
          <p:cNvSpPr/>
          <p:nvPr/>
        </p:nvSpPr>
        <p:spPr>
          <a:xfrm>
            <a:off x="3914895" y="3661928"/>
            <a:ext cx="560671" cy="433186"/>
          </a:xfrm>
          <a:prstGeom prst="notchedRightArrow">
            <a:avLst/>
          </a:prstGeom>
          <a:solidFill>
            <a:srgbClr val="3C74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con muesca 12">
            <a:extLst>
              <a:ext uri="{FF2B5EF4-FFF2-40B4-BE49-F238E27FC236}">
                <a16:creationId xmlns:a16="http://schemas.microsoft.com/office/drawing/2014/main" id="{A06E37AF-9A9B-498A-B4D6-5DD05BD7D026}"/>
              </a:ext>
            </a:extLst>
          </p:cNvPr>
          <p:cNvSpPr/>
          <p:nvPr/>
        </p:nvSpPr>
        <p:spPr>
          <a:xfrm>
            <a:off x="3914894" y="5319043"/>
            <a:ext cx="560671" cy="433186"/>
          </a:xfrm>
          <a:prstGeom prst="notchedRightArrow">
            <a:avLst/>
          </a:prstGeom>
          <a:solidFill>
            <a:srgbClr val="3C74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con muesca 13">
            <a:extLst>
              <a:ext uri="{FF2B5EF4-FFF2-40B4-BE49-F238E27FC236}">
                <a16:creationId xmlns:a16="http://schemas.microsoft.com/office/drawing/2014/main" id="{58AF90A0-DA37-4103-A1A5-CBF514B756C0}"/>
              </a:ext>
            </a:extLst>
          </p:cNvPr>
          <p:cNvSpPr/>
          <p:nvPr/>
        </p:nvSpPr>
        <p:spPr>
          <a:xfrm rot="10800000">
            <a:off x="8267316" y="3604633"/>
            <a:ext cx="560671" cy="433186"/>
          </a:xfrm>
          <a:prstGeom prst="notchedRightArrow">
            <a:avLst/>
          </a:prstGeom>
          <a:solidFill>
            <a:srgbClr val="3C74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con muesca 14">
            <a:extLst>
              <a:ext uri="{FF2B5EF4-FFF2-40B4-BE49-F238E27FC236}">
                <a16:creationId xmlns:a16="http://schemas.microsoft.com/office/drawing/2014/main" id="{59AC3D2B-4F55-4A62-8429-1399B07F01B5}"/>
              </a:ext>
            </a:extLst>
          </p:cNvPr>
          <p:cNvSpPr/>
          <p:nvPr/>
        </p:nvSpPr>
        <p:spPr>
          <a:xfrm rot="10800000">
            <a:off x="8267315" y="5390202"/>
            <a:ext cx="560671" cy="433186"/>
          </a:xfrm>
          <a:prstGeom prst="notchedRightArrow">
            <a:avLst/>
          </a:prstGeom>
          <a:solidFill>
            <a:srgbClr val="3C74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Formación empleo y vivienda | Injuve, Instituto de la Juventud.">
            <a:extLst>
              <a:ext uri="{FF2B5EF4-FFF2-40B4-BE49-F238E27FC236}">
                <a16:creationId xmlns:a16="http://schemas.microsoft.com/office/drawing/2014/main" id="{8C5A28F1-B754-43FF-8989-78D1E8E8B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r="4702"/>
          <a:stretch/>
        </p:blipFill>
        <p:spPr bwMode="auto">
          <a:xfrm>
            <a:off x="9574485" y="1192202"/>
            <a:ext cx="239476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551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DDEAC28-1047-4187-97FB-4109C13225A7}"/>
              </a:ext>
            </a:extLst>
          </p:cNvPr>
          <p:cNvSpPr/>
          <p:nvPr/>
        </p:nvSpPr>
        <p:spPr>
          <a:xfrm>
            <a:off x="609600" y="5804452"/>
            <a:ext cx="10986051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73F61A-B0DC-4987-B358-B7DC2D7EC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-206865"/>
            <a:ext cx="10668000" cy="1524000"/>
          </a:xfrm>
        </p:spPr>
        <p:txBody>
          <a:bodyPr/>
          <a:lstStyle/>
          <a:p>
            <a:pPr algn="ctr"/>
            <a:r>
              <a:rPr lang="es-ES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4AFC57-0CF2-4153-8F39-D2524A3E3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7" y="728870"/>
            <a:ext cx="11085443" cy="5373756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chemeClr val="bg1">
                    <a:alpha val="70000"/>
                  </a:schemeClr>
                </a:solidFill>
              </a:rPr>
              <a:t>El presente estudio de población joven “Informe sobre la población joven de Castro del Río y Llano del Espinar. Una aproximación a su realidad. 2021” permitió observar el desarrollo y la importancia que ha venido tomando las actividades de carácter juvenil : el ocio y tiempo libre, participación y formación activa juvenil, conductas adictivas, deporte y salud y por último, empleo y vivienda. </a:t>
            </a:r>
          </a:p>
          <a:p>
            <a:pPr algn="just"/>
            <a:r>
              <a:rPr lang="es-ES" sz="2000" dirty="0">
                <a:solidFill>
                  <a:schemeClr val="bg1">
                    <a:alpha val="70000"/>
                  </a:schemeClr>
                </a:solidFill>
              </a:rPr>
              <a:t>Estas actividades influyen en el entorno personal, familiar, educativo, laboral y social.</a:t>
            </a:r>
          </a:p>
          <a:p>
            <a:pPr algn="just"/>
            <a:r>
              <a:rPr lang="es-ES" sz="2000" dirty="0">
                <a:solidFill>
                  <a:schemeClr val="bg1">
                    <a:alpha val="70000"/>
                  </a:schemeClr>
                </a:solidFill>
              </a:rPr>
              <a:t>Las diversas actividades llevadas a cabo por parte de los adolescentes, influyen negativamente en sus relaciones interpersonales, dando paso a costumbres como el sedentarismo, consumo de alcohol, etc.</a:t>
            </a:r>
          </a:p>
          <a:p>
            <a:pPr algn="just"/>
            <a:r>
              <a:rPr lang="es-ES" sz="2000" dirty="0">
                <a:solidFill>
                  <a:schemeClr val="bg1">
                    <a:alpha val="70000"/>
                  </a:schemeClr>
                </a:solidFill>
              </a:rPr>
              <a:t>Los problemas laborales que surgen actualmente les impiden desarrollar una vida con proyectos de futuro, debido a la precariedad que existe, trayéndole consigo consecuencias negativas.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950B77-54C0-4789-AE42-25A7D903D289}"/>
              </a:ext>
            </a:extLst>
          </p:cNvPr>
          <p:cNvSpPr txBox="1"/>
          <p:nvPr/>
        </p:nvSpPr>
        <p:spPr>
          <a:xfrm>
            <a:off x="708991" y="5937983"/>
            <a:ext cx="10986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bg1">
                    <a:alpha val="70000"/>
                  </a:schemeClr>
                </a:solidFill>
              </a:rPr>
              <a:t>Búsqueda de soluciones y medidas para alentar la mayor implicación del joven en los municipios y asesorarles acerca de diferentes actividades útiles tanto para su vida laboral como personal.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284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Related image | Aplausos, Aplausos gif, Fotografía de amistad">
            <a:extLst>
              <a:ext uri="{FF2B5EF4-FFF2-40B4-BE49-F238E27FC236}">
                <a16:creationId xmlns:a16="http://schemas.microsoft.com/office/drawing/2014/main" id="{02FADBF6-EAD1-4419-BE78-58AD7AF7F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r="18695" b="-1"/>
          <a:stretch/>
        </p:blipFill>
        <p:spPr bwMode="auto"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CE051-116E-4123-B1FD-87EC1E85B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3" y="2470794"/>
            <a:ext cx="6738730" cy="3810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/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98590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1607BBBD-E110-4A6E-A118-18F998239C73}"/>
              </a:ext>
            </a:extLst>
          </p:cNvPr>
          <p:cNvSpPr/>
          <p:nvPr/>
        </p:nvSpPr>
        <p:spPr>
          <a:xfrm>
            <a:off x="4598504" y="4174435"/>
            <a:ext cx="5234609" cy="2579004"/>
          </a:xfrm>
          <a:prstGeom prst="homePlat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6E2165-AE85-4920-A741-B782B8515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17" b="89623" l="4622" r="96639">
                        <a14:foregroundMark x1="10924" y1="64623" x2="5900" y2="35010"/>
                        <a14:foregroundMark x1="69748" y1="8962" x2="81513" y2="10849"/>
                        <a14:foregroundMark x1="71008" y1="4717" x2="82353" y2="7547"/>
                        <a14:foregroundMark x1="84454" y1="19340" x2="79832" y2="13208"/>
                        <a14:foregroundMark x1="77311" y1="34434" x2="85714" y2="29245"/>
                        <a14:foregroundMark x1="93697" y1="22642" x2="93697" y2="36321"/>
                        <a14:foregroundMark x1="96639" y1="36321" x2="96639" y2="34434"/>
                        <a14:backgroundMark x1="2101" y1="35849" x2="12185" y2="23113"/>
                        <a14:backgroundMark x1="48739" y1="88208" x2="10924" y2="94340"/>
                        <a14:backgroundMark x1="10924" y1="94340" x2="10924" y2="94340"/>
                        <a14:backgroundMark x1="16807" y1="79717" x2="39916" y2="80189"/>
                        <a14:backgroundMark x1="69328" y1="85377" x2="89916" y2="60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9350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7E726D0-32ED-4934-8EEE-6E4844649629}"/>
              </a:ext>
            </a:extLst>
          </p:cNvPr>
          <p:cNvSpPr txBox="1"/>
          <p:nvPr/>
        </p:nvSpPr>
        <p:spPr>
          <a:xfrm>
            <a:off x="1457740" y="5003130"/>
            <a:ext cx="3114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2"/>
                </a:solidFill>
              </a:rPr>
              <a:t>En ámbitos como</a:t>
            </a:r>
            <a:r>
              <a:rPr lang="es-ES" dirty="0"/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63CF8C-2AF1-49D1-9D29-60717C394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935356"/>
            <a:ext cx="10668000" cy="3818083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bg1">
                    <a:alpha val="70000"/>
                  </a:schemeClr>
                </a:solidFill>
              </a:rPr>
              <a:t>Objetivo:</a:t>
            </a:r>
            <a:r>
              <a:rPr lang="es-ES" dirty="0"/>
              <a:t> </a:t>
            </a:r>
            <a:r>
              <a:rPr lang="es-ES" dirty="0">
                <a:solidFill>
                  <a:schemeClr val="tx2">
                    <a:alpha val="70000"/>
                  </a:schemeClr>
                </a:solidFill>
              </a:rPr>
              <a:t>Obtener información útil para conocer diferentes aspectos de la juventud de Castro del Río y Llano del Espinar.</a:t>
            </a:r>
          </a:p>
          <a:p>
            <a:pPr marL="0" indent="0">
              <a:buNone/>
            </a:pPr>
            <a:r>
              <a:rPr lang="es-ES" dirty="0">
                <a:solidFill>
                  <a:schemeClr val="tx2">
                    <a:alpha val="70000"/>
                  </a:schemeClr>
                </a:solidFill>
              </a:rPr>
              <a:t>				   Ocio y deportes</a:t>
            </a:r>
          </a:p>
          <a:p>
            <a:pPr marL="0" indent="0">
              <a:buNone/>
            </a:pPr>
            <a:r>
              <a:rPr lang="es-ES" dirty="0">
                <a:solidFill>
                  <a:schemeClr val="tx2">
                    <a:alpha val="70000"/>
                  </a:schemeClr>
                </a:solidFill>
              </a:rPr>
              <a:t>				    Adicciones</a:t>
            </a:r>
          </a:p>
          <a:p>
            <a:pPr marL="0" indent="0">
              <a:buNone/>
            </a:pPr>
            <a:r>
              <a:rPr lang="es-ES" dirty="0">
                <a:solidFill>
                  <a:schemeClr val="tx2">
                    <a:alpha val="70000"/>
                  </a:schemeClr>
                </a:solidFill>
              </a:rPr>
              <a:t>				    Formación y empleo</a:t>
            </a:r>
          </a:p>
          <a:p>
            <a:pPr marL="0" indent="0">
              <a:buNone/>
            </a:pPr>
            <a:r>
              <a:rPr lang="es-ES" dirty="0">
                <a:solidFill>
                  <a:schemeClr val="tx2">
                    <a:alpha val="70000"/>
                  </a:schemeClr>
                </a:solidFill>
              </a:rPr>
              <a:t>				    Participación ciudadana</a:t>
            </a:r>
          </a:p>
        </p:txBody>
      </p:sp>
      <p:pic>
        <p:nvPicPr>
          <p:cNvPr id="1028" name="Picture 4" descr="DEPORTE Y OCIO – Ideas divertidas de hacer deporte y pasar tiempo con tus  amigos y familiares.">
            <a:extLst>
              <a:ext uri="{FF2B5EF4-FFF2-40B4-BE49-F238E27FC236}">
                <a16:creationId xmlns:a16="http://schemas.microsoft.com/office/drawing/2014/main" id="{643FCECB-43F1-4B57-B521-8E3235D7B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4" y="4406662"/>
            <a:ext cx="1759880" cy="85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ÍA MUNDIAL CONTRA LAS DROGAS: adicciones - CLINICA ILION">
            <a:extLst>
              <a:ext uri="{FF2B5EF4-FFF2-40B4-BE49-F238E27FC236}">
                <a16:creationId xmlns:a16="http://schemas.microsoft.com/office/drawing/2014/main" id="{B8BE6A55-0E32-48A5-A6B6-D4B2FACD3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338" y1="20245" x2="42857" y2="19632"/>
                        <a14:foregroundMark x1="38636" y1="17791" x2="40584" y2="14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284" y="5463937"/>
            <a:ext cx="29337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ferencia entre empleo y trabajo | Gerencie.com">
            <a:extLst>
              <a:ext uri="{FF2B5EF4-FFF2-40B4-BE49-F238E27FC236}">
                <a16:creationId xmlns:a16="http://schemas.microsoft.com/office/drawing/2014/main" id="{D2CC1152-47A7-415F-8C32-E6683952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1062" y1="36343" x2="17352" y2="58247"/>
                        <a14:foregroundMark x1="22377" y1="65214" x2="37736" y2="67925"/>
                        <a14:foregroundMark x1="37736" y1="67925" x2="34558" y2="31517"/>
                        <a14:foregroundMark x1="21310" y1="55080" x2="30223" y2="38047"/>
                        <a14:foregroundMark x1="22327" y1="37107" x2="32075" y2="32704"/>
                        <a14:backgroundMark x1="33064" y1="29159" x2="35220" y2="29560"/>
                        <a14:backgroundMark x1="21698" y1="27044" x2="25119" y2="27681"/>
                        <a14:backgroundMark x1="16352" y1="59119" x2="18553" y2="68553"/>
                        <a14:backgroundMark x1="37421" y1="72327" x2="38050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9" y="5670228"/>
            <a:ext cx="2429496" cy="121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1A006F4-6378-4C53-8751-4DA2AB2279E0}"/>
              </a:ext>
            </a:extLst>
          </p:cNvPr>
          <p:cNvSpPr txBox="1"/>
          <p:nvPr/>
        </p:nvSpPr>
        <p:spPr>
          <a:xfrm>
            <a:off x="894521" y="701570"/>
            <a:ext cx="109264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Estudio de investigación promovido por el Área de Juventud de Castro del Río.</a:t>
            </a:r>
          </a:p>
          <a:p>
            <a:r>
              <a:rPr lang="es-ES" sz="2000" dirty="0"/>
              <a:t>	</a:t>
            </a:r>
          </a:p>
          <a:p>
            <a:r>
              <a:rPr lang="es-ES" sz="2000" dirty="0"/>
              <a:t>	diseñado a partir de los datos obtenidos a través de encuestas de población juvenil.</a:t>
            </a:r>
          </a:p>
          <a:p>
            <a:endParaRPr lang="es-ES" sz="2000" dirty="0"/>
          </a:p>
          <a:p>
            <a:r>
              <a:rPr lang="es-ES" sz="2000" u="sng" dirty="0"/>
              <a:t>Población objetivo</a:t>
            </a:r>
            <a:r>
              <a:rPr lang="es-ES" sz="2000" dirty="0"/>
              <a:t>: jóvenes de entre 14 y 30 años residentes en ambos municipios.</a:t>
            </a:r>
          </a:p>
        </p:txBody>
      </p: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3ECC8E9B-D4E0-4CAD-93D1-5EBC56DF587A}"/>
              </a:ext>
            </a:extLst>
          </p:cNvPr>
          <p:cNvCxnSpPr/>
          <p:nvPr/>
        </p:nvCxnSpPr>
        <p:spPr>
          <a:xfrm rot="16200000" flipH="1">
            <a:off x="1268950" y="1171084"/>
            <a:ext cx="493330" cy="278295"/>
          </a:xfrm>
          <a:prstGeom prst="bentConnector3">
            <a:avLst>
              <a:gd name="adj1" fmla="val 9835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90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F9F04-C4DD-462D-A278-15B5561F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66" y="-8083"/>
            <a:ext cx="10668000" cy="1524000"/>
          </a:xfrm>
        </p:spPr>
        <p:txBody>
          <a:bodyPr/>
          <a:lstStyle/>
          <a:p>
            <a:pPr algn="ctr"/>
            <a:r>
              <a:rPr lang="es-ES" dirty="0"/>
              <a:t>OCIO Y TIEMPO LIBRE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3B4FCC-617B-46AD-B371-DDB3AC8D3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3" y="1438507"/>
            <a:ext cx="11284226" cy="5143301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Media de 10 horas/ semana para actividades de ocio:</a:t>
            </a:r>
          </a:p>
          <a:p>
            <a:pPr lvl="1"/>
            <a:r>
              <a:rPr lang="es-ES" dirty="0"/>
              <a:t>Actividades lúdicas (series, leer, música): </a:t>
            </a:r>
          </a:p>
          <a:p>
            <a:pPr lvl="1"/>
            <a:r>
              <a:rPr lang="es-ES" dirty="0"/>
              <a:t>Salir con amigos/as </a:t>
            </a:r>
          </a:p>
          <a:p>
            <a:pPr lvl="1"/>
            <a:r>
              <a:rPr lang="es-ES" dirty="0"/>
              <a:t>Práctica deportiva</a:t>
            </a:r>
          </a:p>
          <a:p>
            <a:pPr marL="457200" lvl="1" indent="0">
              <a:buNone/>
            </a:pPr>
            <a:endParaRPr lang="es-ES" dirty="0"/>
          </a:p>
          <a:p>
            <a:r>
              <a:rPr lang="es-ES" dirty="0"/>
              <a:t>Mayor planificación de actividades de</a:t>
            </a:r>
          </a:p>
          <a:p>
            <a:pPr marL="0" indent="0">
              <a:buNone/>
            </a:pPr>
            <a:r>
              <a:rPr lang="es-ES" dirty="0"/>
              <a:t>   ocio para jóvenes: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/>
              <a:t>	Talleres de YouTube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/>
              <a:t>	Talleres de drones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/>
              <a:t>	Danza, baile, fotografía…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/>
              <a:t>	Deporte en la naturaleza (acampadas)</a:t>
            </a:r>
          </a:p>
        </p:txBody>
      </p:sp>
      <p:sp>
        <p:nvSpPr>
          <p:cNvPr id="4" name="Flecha: hacia arriba 3">
            <a:extLst>
              <a:ext uri="{FF2B5EF4-FFF2-40B4-BE49-F238E27FC236}">
                <a16:creationId xmlns:a16="http://schemas.microsoft.com/office/drawing/2014/main" id="{AD76DF69-489B-4019-9EC3-2D9CF04FCED3}"/>
              </a:ext>
            </a:extLst>
          </p:cNvPr>
          <p:cNvSpPr/>
          <p:nvPr/>
        </p:nvSpPr>
        <p:spPr>
          <a:xfrm>
            <a:off x="6539949" y="1931504"/>
            <a:ext cx="311425" cy="4306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A7EE77-ECAB-4FF3-9153-AD67F98D6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24" t="39900" r="35455" b="36453"/>
          <a:stretch/>
        </p:blipFill>
        <p:spPr>
          <a:xfrm>
            <a:off x="7526012" y="1904030"/>
            <a:ext cx="3897361" cy="1981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63776FC-4559-494B-ABD1-9A503FFDD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38" t="21919" r="29154" b="42560"/>
          <a:stretch/>
        </p:blipFill>
        <p:spPr>
          <a:xfrm>
            <a:off x="7110200" y="4203688"/>
            <a:ext cx="5091478" cy="265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0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A3772-AC65-45C3-8DF9-24FF1BC04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2014"/>
            <a:ext cx="10668000" cy="1524000"/>
          </a:xfrm>
        </p:spPr>
        <p:txBody>
          <a:bodyPr/>
          <a:lstStyle/>
          <a:p>
            <a:pPr algn="ctr"/>
            <a:r>
              <a:rPr lang="es-ES" dirty="0"/>
              <a:t>PARTICIPACIÓN Y FORMACIÓN ACTIVA JUVENIL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01E56DA-5D3A-4E27-8EAE-8A8C7E97D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93751"/>
              </p:ext>
            </p:extLst>
          </p:nvPr>
        </p:nvGraphicFramePr>
        <p:xfrm>
          <a:off x="6648475" y="938798"/>
          <a:ext cx="6648174" cy="4826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FB5819-27DD-4F1F-A4F0-7320231DF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22" y="1457461"/>
            <a:ext cx="7520609" cy="3818083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bg1">
                    <a:alpha val="70000"/>
                  </a:schemeClr>
                </a:solidFill>
              </a:rPr>
              <a:t>Baja participación en actividades promovidas por el Ayuntamiento y/o voluntariados</a:t>
            </a:r>
          </a:p>
          <a:p>
            <a:r>
              <a:rPr lang="es-ES" sz="2000" dirty="0">
                <a:solidFill>
                  <a:schemeClr val="bg1">
                    <a:alpha val="70000"/>
                  </a:schemeClr>
                </a:solidFill>
              </a:rPr>
              <a:t>Creación de un Consejo Local de Juventud</a:t>
            </a:r>
          </a:p>
          <a:p>
            <a:pPr marL="914400" lvl="2" indent="0">
              <a:buNone/>
            </a:pPr>
            <a:r>
              <a:rPr lang="es-ES" sz="1600" dirty="0">
                <a:solidFill>
                  <a:schemeClr val="bg1">
                    <a:alpha val="70000"/>
                  </a:schemeClr>
                </a:solidFill>
              </a:rPr>
              <a:t> 	Interlocutor directo de la demanda de los jóvenes con el 	Ayuntamiento.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0BF645-74B9-494F-8B3E-FF875D7E02BC}"/>
              </a:ext>
            </a:extLst>
          </p:cNvPr>
          <p:cNvSpPr txBox="1"/>
          <p:nvPr/>
        </p:nvSpPr>
        <p:spPr>
          <a:xfrm>
            <a:off x="7668889" y="5454268"/>
            <a:ext cx="515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Posibles causas de la baja participación</a:t>
            </a:r>
          </a:p>
        </p:txBody>
      </p: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E99283B6-CCD6-41D7-BC77-7980ECDC0A97}"/>
              </a:ext>
            </a:extLst>
          </p:cNvPr>
          <p:cNvCxnSpPr>
            <a:cxnSpLocks/>
          </p:cNvCxnSpPr>
          <p:nvPr/>
        </p:nvCxnSpPr>
        <p:spPr>
          <a:xfrm>
            <a:off x="1139690" y="2765020"/>
            <a:ext cx="1108766" cy="38467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5D40E51D-AD33-443E-9729-41448CCA03DA}"/>
              </a:ext>
            </a:extLst>
          </p:cNvPr>
          <p:cNvSpPr/>
          <p:nvPr/>
        </p:nvSpPr>
        <p:spPr>
          <a:xfrm>
            <a:off x="538922" y="3769115"/>
            <a:ext cx="7107582" cy="291687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8329B2F-014E-4D18-B228-F9DBB0140AF2}"/>
              </a:ext>
            </a:extLst>
          </p:cNvPr>
          <p:cNvSpPr txBox="1"/>
          <p:nvPr/>
        </p:nvSpPr>
        <p:spPr>
          <a:xfrm>
            <a:off x="1139690" y="3897432"/>
            <a:ext cx="6672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Andaluza de Centros de Información Juvenil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5228D1-30D6-4ACD-A1FE-5768BE900427}"/>
              </a:ext>
            </a:extLst>
          </p:cNvPr>
          <p:cNvSpPr txBox="1"/>
          <p:nvPr/>
        </p:nvSpPr>
        <p:spPr>
          <a:xfrm>
            <a:off x="762000" y="4623272"/>
            <a:ext cx="655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Difusión de diferentes charlas y/o coloquios: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Sanitarias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Empleo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Voluntariado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Emprendimiento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Redes sociales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Drogodependencia</a:t>
            </a:r>
          </a:p>
        </p:txBody>
      </p:sp>
      <p:pic>
        <p:nvPicPr>
          <p:cNvPr id="1026" name="Picture 2" descr="El Instituto Andaluz de la Juventud ofrece más de 40 cursos gratuitos  online a través del proyecto IAJCONNECT - Revista Lugar de Encuentro">
            <a:extLst>
              <a:ext uri="{FF2B5EF4-FFF2-40B4-BE49-F238E27FC236}">
                <a16:creationId xmlns:a16="http://schemas.microsoft.com/office/drawing/2014/main" id="{3455F2AB-F4E5-4D83-8CFB-2BDD5DCA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46" y="4468334"/>
            <a:ext cx="1996058" cy="1996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14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tronato Municipal de Deportes Castro del Río | Facebook">
            <a:extLst>
              <a:ext uri="{FF2B5EF4-FFF2-40B4-BE49-F238E27FC236}">
                <a16:creationId xmlns:a16="http://schemas.microsoft.com/office/drawing/2014/main" id="{5EDCB847-1DE0-413C-9FF2-9B8BA875A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83"/>
            <a:ext cx="12192000" cy="686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7DCFE573-85C5-42DD-8CCC-6176640F3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270116"/>
              </p:ext>
            </p:extLst>
          </p:nvPr>
        </p:nvGraphicFramePr>
        <p:xfrm>
          <a:off x="217998" y="1125448"/>
          <a:ext cx="5997273" cy="30831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{69C7853C-536D-4A76-A0AE-DD22124D55A5}</a:tableStyleId>
              </a:tblPr>
              <a:tblGrid>
                <a:gridCol w="1999797">
                  <a:extLst>
                    <a:ext uri="{9D8B030D-6E8A-4147-A177-3AD203B41FA5}">
                      <a16:colId xmlns:a16="http://schemas.microsoft.com/office/drawing/2014/main" val="3675600946"/>
                    </a:ext>
                  </a:extLst>
                </a:gridCol>
                <a:gridCol w="1997679">
                  <a:extLst>
                    <a:ext uri="{9D8B030D-6E8A-4147-A177-3AD203B41FA5}">
                      <a16:colId xmlns:a16="http://schemas.microsoft.com/office/drawing/2014/main" val="3615145112"/>
                    </a:ext>
                  </a:extLst>
                </a:gridCol>
                <a:gridCol w="1999797">
                  <a:extLst>
                    <a:ext uri="{9D8B030D-6E8A-4147-A177-3AD203B41FA5}">
                      <a16:colId xmlns:a16="http://schemas.microsoft.com/office/drawing/2014/main" val="1622093455"/>
                    </a:ext>
                  </a:extLst>
                </a:gridCol>
              </a:tblGrid>
              <a:tr h="426094">
                <a:tc gridSpan="3">
                  <a:txBody>
                    <a:bodyPr/>
                    <a:lstStyle/>
                    <a:p>
                      <a:pPr marL="1745615" marR="1737360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745615" marR="1737360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DEPORTES</a:t>
                      </a:r>
                      <a:r>
                        <a:rPr lang="es-ES" sz="1200" spc="-2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MÁS</a:t>
                      </a:r>
                      <a:r>
                        <a:rPr lang="es-ES" sz="1200" spc="-1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PRACTICADOS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389052"/>
                  </a:ext>
                </a:extLst>
              </a:tr>
              <a:tr h="395995">
                <a:tc>
                  <a:txBody>
                    <a:bodyPr/>
                    <a:lstStyle/>
                    <a:p>
                      <a:pPr marL="273050" marR="267335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</a:rPr>
                        <a:t>Atletismo</a:t>
                      </a:r>
                      <a:r>
                        <a:rPr lang="es-ES" sz="1200" b="0" spc="-10">
                          <a:effectLst/>
                        </a:rPr>
                        <a:t> </a:t>
                      </a:r>
                      <a:r>
                        <a:rPr lang="es-ES" sz="1200" b="0">
                          <a:effectLst/>
                        </a:rPr>
                        <a:t>(18,8%)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4495">
                        <a:lnSpc>
                          <a:spcPts val="1460"/>
                        </a:lnSpc>
                      </a:pPr>
                      <a:r>
                        <a:rPr lang="es-ES" sz="1200" b="0">
                          <a:effectLst/>
                        </a:rPr>
                        <a:t>Aerobic</a:t>
                      </a:r>
                      <a:r>
                        <a:rPr lang="es-ES" sz="1200" b="0" spc="-15">
                          <a:effectLst/>
                        </a:rPr>
                        <a:t> </a:t>
                      </a:r>
                      <a:r>
                        <a:rPr lang="es-ES" sz="1200" b="0">
                          <a:effectLst/>
                        </a:rPr>
                        <a:t>(10,9%)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0" marR="268605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</a:rPr>
                        <a:t>Ciclismo</a:t>
                      </a:r>
                      <a:r>
                        <a:rPr lang="es-ES" sz="1200" b="0" spc="-10">
                          <a:effectLst/>
                        </a:rPr>
                        <a:t> </a:t>
                      </a:r>
                      <a:r>
                        <a:rPr lang="es-ES" sz="1200" b="0">
                          <a:effectLst/>
                        </a:rPr>
                        <a:t>(16,8%)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7064069"/>
                  </a:ext>
                </a:extLst>
              </a:tr>
              <a:tr h="426094">
                <a:tc>
                  <a:txBody>
                    <a:bodyPr/>
                    <a:lstStyle/>
                    <a:p>
                      <a:pPr marL="273050" marR="269875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</a:rPr>
                        <a:t>Body-pump</a:t>
                      </a:r>
                      <a:r>
                        <a:rPr lang="es-ES" sz="1200" b="0" spc="-20">
                          <a:effectLst/>
                        </a:rPr>
                        <a:t> </a:t>
                      </a:r>
                      <a:r>
                        <a:rPr lang="es-ES" sz="1200" b="0">
                          <a:effectLst/>
                        </a:rPr>
                        <a:t>(13,9%)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ts val="1460"/>
                        </a:lnSpc>
                      </a:pPr>
                      <a:r>
                        <a:rPr lang="es-ES" sz="1200" b="1" dirty="0">
                          <a:effectLst/>
                        </a:rPr>
                        <a:t>Correr</a:t>
                      </a:r>
                      <a:r>
                        <a:rPr lang="es-ES" sz="1200" b="1" spc="-10" dirty="0">
                          <a:effectLst/>
                        </a:rPr>
                        <a:t> </a:t>
                      </a:r>
                      <a:r>
                        <a:rPr lang="es-ES" sz="1200" b="1" dirty="0">
                          <a:effectLst/>
                        </a:rPr>
                        <a:t>(33,7%)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0" marR="268605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</a:rPr>
                        <a:t>Crossfit</a:t>
                      </a:r>
                      <a:r>
                        <a:rPr lang="es-ES" sz="1200" b="0" spc="-15">
                          <a:effectLst/>
                        </a:rPr>
                        <a:t> </a:t>
                      </a:r>
                      <a:r>
                        <a:rPr lang="es-ES" sz="1200" b="0">
                          <a:effectLst/>
                        </a:rPr>
                        <a:t>(15,8%)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5902422"/>
                  </a:ext>
                </a:extLst>
              </a:tr>
              <a:tr h="626629">
                <a:tc>
                  <a:txBody>
                    <a:bodyPr/>
                    <a:lstStyle/>
                    <a:p>
                      <a:pPr marL="758190" marR="206375" indent="-538480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</a:rPr>
                        <a:t>Deportes de montaña</a:t>
                      </a:r>
                      <a:r>
                        <a:rPr lang="es-ES" sz="1200" b="0" spc="-260">
                          <a:effectLst/>
                        </a:rPr>
                        <a:t> </a:t>
                      </a:r>
                      <a:r>
                        <a:rPr lang="es-ES" sz="1200" b="0">
                          <a:effectLst/>
                        </a:rPr>
                        <a:t>(3%)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6920" marR="157480" indent="-585470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</a:rPr>
                        <a:t>Deportes de naturaleza</a:t>
                      </a:r>
                      <a:r>
                        <a:rPr lang="es-ES" sz="1200" b="0" spc="-260">
                          <a:effectLst/>
                        </a:rPr>
                        <a:t> </a:t>
                      </a:r>
                      <a:r>
                        <a:rPr lang="es-ES" sz="1200" b="0">
                          <a:effectLst/>
                        </a:rPr>
                        <a:t>(5%)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2415" marR="269875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</a:rPr>
                        <a:t>Equitación</a:t>
                      </a:r>
                      <a:r>
                        <a:rPr lang="es-ES" sz="1200" b="0" spc="-25">
                          <a:effectLst/>
                        </a:rPr>
                        <a:t> </a:t>
                      </a:r>
                      <a:r>
                        <a:rPr lang="es-ES" sz="1200" b="0">
                          <a:effectLst/>
                        </a:rPr>
                        <a:t>(11,9%)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0438118"/>
                  </a:ext>
                </a:extLst>
              </a:tr>
              <a:tr h="401797">
                <a:tc>
                  <a:txBody>
                    <a:bodyPr/>
                    <a:lstStyle/>
                    <a:p>
                      <a:pPr marL="273050" marR="267970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Fútbol</a:t>
                      </a:r>
                      <a:r>
                        <a:rPr lang="es-ES" sz="1200" b="1" spc="-10" dirty="0">
                          <a:effectLst/>
                        </a:rPr>
                        <a:t> </a:t>
                      </a:r>
                      <a:r>
                        <a:rPr lang="es-ES" sz="1200" b="1" dirty="0">
                          <a:effectLst/>
                        </a:rPr>
                        <a:t>(36,6%)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9250" algn="r">
                        <a:lnSpc>
                          <a:spcPts val="1460"/>
                        </a:lnSpc>
                      </a:pPr>
                      <a:r>
                        <a:rPr lang="es-ES" sz="1200" b="1" dirty="0">
                          <a:effectLst/>
                        </a:rPr>
                        <a:t>Gimnasio</a:t>
                      </a:r>
                      <a:r>
                        <a:rPr lang="es-ES" sz="1200" b="1" spc="-5" dirty="0">
                          <a:effectLst/>
                        </a:rPr>
                        <a:t> </a:t>
                      </a:r>
                      <a:r>
                        <a:rPr lang="es-ES" sz="1200" b="1" dirty="0">
                          <a:effectLst/>
                        </a:rPr>
                        <a:t>(18,8%)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0" marR="268605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Natación</a:t>
                      </a:r>
                      <a:r>
                        <a:rPr lang="es-ES" sz="1200" b="1" spc="-10" dirty="0">
                          <a:effectLst/>
                        </a:rPr>
                        <a:t> </a:t>
                      </a:r>
                      <a:r>
                        <a:rPr lang="es-ES" sz="1200" b="1" dirty="0">
                          <a:effectLst/>
                        </a:rPr>
                        <a:t>(19,8%)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98917131"/>
                  </a:ext>
                </a:extLst>
              </a:tr>
              <a:tr h="405424">
                <a:tc>
                  <a:txBody>
                    <a:bodyPr/>
                    <a:lstStyle/>
                    <a:p>
                      <a:pPr marL="273050" marR="269875"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Pádel</a:t>
                      </a:r>
                      <a:r>
                        <a:rPr lang="es-ES" sz="1200" b="1" spc="-20" dirty="0">
                          <a:effectLst/>
                        </a:rPr>
                        <a:t> </a:t>
                      </a:r>
                      <a:r>
                        <a:rPr lang="es-ES" sz="1200" b="1" dirty="0">
                          <a:effectLst/>
                        </a:rPr>
                        <a:t>(37,6%)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3055" algn="r"/>
                      <a:r>
                        <a:rPr lang="es-ES" sz="1200" b="0">
                          <a:effectLst/>
                        </a:rPr>
                        <a:t>Senderismo</a:t>
                      </a:r>
                      <a:r>
                        <a:rPr lang="es-ES" sz="1200" b="0" spc="-15">
                          <a:effectLst/>
                        </a:rPr>
                        <a:t> </a:t>
                      </a:r>
                      <a:r>
                        <a:rPr lang="es-ES" sz="1200" b="0">
                          <a:effectLst/>
                        </a:rPr>
                        <a:t>(9,9%)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0" marR="269875"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</a:rPr>
                        <a:t>Tenis</a:t>
                      </a:r>
                      <a:r>
                        <a:rPr lang="es-ES" sz="1200" b="0" spc="-15">
                          <a:effectLst/>
                        </a:rPr>
                        <a:t> </a:t>
                      </a:r>
                      <a:r>
                        <a:rPr lang="es-ES" sz="1200" b="0">
                          <a:effectLst/>
                        </a:rPr>
                        <a:t>(4%)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4739586"/>
                  </a:ext>
                </a:extLst>
              </a:tr>
              <a:tr h="401072">
                <a:tc>
                  <a:txBody>
                    <a:bodyPr/>
                    <a:lstStyle/>
                    <a:p>
                      <a:pPr marL="273050" marR="267970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</a:rPr>
                        <a:t>Yoga</a:t>
                      </a:r>
                      <a:r>
                        <a:rPr lang="es-ES" sz="1200" b="0" spc="-10">
                          <a:effectLst/>
                        </a:rPr>
                        <a:t> </a:t>
                      </a:r>
                      <a:r>
                        <a:rPr lang="es-ES" sz="1200" b="0">
                          <a:effectLst/>
                        </a:rPr>
                        <a:t>(3%)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ts val="1460"/>
                        </a:lnSpc>
                      </a:pPr>
                      <a:r>
                        <a:rPr lang="es-ES" sz="1200" b="0">
                          <a:effectLst/>
                        </a:rPr>
                        <a:t>Zumba</a:t>
                      </a:r>
                      <a:r>
                        <a:rPr lang="es-ES" sz="1200" b="0" spc="-20">
                          <a:effectLst/>
                        </a:rPr>
                        <a:t> </a:t>
                      </a:r>
                      <a:r>
                        <a:rPr lang="es-ES" sz="1200" b="0">
                          <a:effectLst/>
                        </a:rPr>
                        <a:t>(4%)</a:t>
                      </a:r>
                      <a:endParaRPr lang="es-E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0" marR="268605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Boxeo</a:t>
                      </a:r>
                      <a:r>
                        <a:rPr lang="es-ES" sz="1200" b="0" spc="-15" dirty="0">
                          <a:effectLst/>
                        </a:rPr>
                        <a:t> </a:t>
                      </a:r>
                      <a:r>
                        <a:rPr lang="es-ES" sz="1200" b="0" dirty="0">
                          <a:effectLst/>
                        </a:rPr>
                        <a:t>(2%)</a:t>
                      </a:r>
                      <a:endParaRPr lang="es-E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28629254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A3C5D1B9-0DF4-4BCC-82CB-7B4368336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8083"/>
            <a:ext cx="10668000" cy="1524000"/>
          </a:xfrm>
        </p:spPr>
        <p:txBody>
          <a:bodyPr/>
          <a:lstStyle/>
          <a:p>
            <a:pPr algn="ctr"/>
            <a:r>
              <a:rPr lang="es-ES" dirty="0"/>
              <a:t>DEPORTE Y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C9DDCB-7805-42D3-923F-35C56B6CD4C3}"/>
              </a:ext>
            </a:extLst>
          </p:cNvPr>
          <p:cNvSpPr txBox="1"/>
          <p:nvPr/>
        </p:nvSpPr>
        <p:spPr>
          <a:xfrm>
            <a:off x="6215269" y="1172120"/>
            <a:ext cx="5499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        Bastante frecuencia de la practica deportiva</a:t>
            </a:r>
          </a:p>
          <a:p>
            <a:endParaRPr lang="es-ES" dirty="0"/>
          </a:p>
          <a:p>
            <a:endParaRPr lang="es-ES" dirty="0"/>
          </a:p>
          <a:p>
            <a:pPr algn="ctr"/>
            <a:r>
              <a:rPr lang="es-ES" dirty="0"/>
              <a:t>32,4% de los jóvenes realizan deporte de </a:t>
            </a:r>
            <a:r>
              <a:rPr lang="es-ES" u="sng" dirty="0"/>
              <a:t>3 a 5 </a:t>
            </a:r>
            <a:r>
              <a:rPr lang="es-ES" dirty="0"/>
              <a:t>días a la semana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375599BA-1310-47E5-A3E7-56A1B6C1F66C}"/>
              </a:ext>
            </a:extLst>
          </p:cNvPr>
          <p:cNvSpPr/>
          <p:nvPr/>
        </p:nvSpPr>
        <p:spPr>
          <a:xfrm>
            <a:off x="8693425" y="1515917"/>
            <a:ext cx="463827" cy="55659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12D6DD06-5B42-41D0-9A3E-2FD46884141D}"/>
              </a:ext>
            </a:extLst>
          </p:cNvPr>
          <p:cNvGrpSpPr>
            <a:grpSpLocks/>
          </p:cNvGrpSpPr>
          <p:nvPr/>
        </p:nvGrpSpPr>
        <p:grpSpPr bwMode="auto">
          <a:xfrm>
            <a:off x="-199115" y="4109067"/>
            <a:ext cx="6942940" cy="2745365"/>
            <a:chOff x="1728" y="263"/>
            <a:chExt cx="9068" cy="3077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37C13D21-F3AD-4F07-9ABA-8ADB6CE8C1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" y="559"/>
              <a:ext cx="7833" cy="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D7602CF0-D67A-4E68-B552-7DEFF4B90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3"/>
              <a:ext cx="9068" cy="3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04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BE1DB157-AA60-488C-AF21-B0F91C27C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554057"/>
              </p:ext>
            </p:extLst>
          </p:nvPr>
        </p:nvGraphicFramePr>
        <p:xfrm>
          <a:off x="5786537" y="2728357"/>
          <a:ext cx="6834198" cy="3841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514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iabetes: tratamiento, síntomas, causas y prevención">
            <a:extLst>
              <a:ext uri="{FF2B5EF4-FFF2-40B4-BE49-F238E27FC236}">
                <a16:creationId xmlns:a16="http://schemas.microsoft.com/office/drawing/2014/main" id="{EF82006F-CFFC-41C6-8EBD-8E568E6A9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09745F-96CC-472C-AF72-6C410274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200239"/>
            <a:ext cx="10668000" cy="1524000"/>
          </a:xfrm>
        </p:spPr>
        <p:txBody>
          <a:bodyPr/>
          <a:lstStyle/>
          <a:p>
            <a:pPr algn="ctr"/>
            <a:r>
              <a:rPr lang="es-ES" dirty="0"/>
              <a:t>DEPORTE Y SALUD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7378E5-027E-4B7F-AA33-598A55EF3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06557"/>
            <a:ext cx="10668000" cy="3818083"/>
          </a:xfrm>
        </p:spPr>
        <p:txBody>
          <a:bodyPr/>
          <a:lstStyle/>
          <a:p>
            <a:r>
              <a:rPr lang="es-ES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Buena salud entre los jóvenes de ambos municipios</a:t>
            </a:r>
          </a:p>
          <a:p>
            <a:r>
              <a:rPr lang="es-ES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Algunos casos de enfermedades hereditarias (diabetes, hipertensión)</a:t>
            </a:r>
          </a:p>
          <a:p>
            <a:r>
              <a:rPr lang="es-ES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reducido de jóvenes con enfermedades raras</a:t>
            </a:r>
            <a:r>
              <a:rPr lang="es-ES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limitación de actividades cotidianas</a:t>
            </a:r>
            <a:endParaRPr lang="es-ES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xplosión: 14 puntos 4">
            <a:extLst>
              <a:ext uri="{FF2B5EF4-FFF2-40B4-BE49-F238E27FC236}">
                <a16:creationId xmlns:a16="http://schemas.microsoft.com/office/drawing/2014/main" id="{49B4BB0E-103D-4CC2-9572-DFB4DC7A9E01}"/>
              </a:ext>
            </a:extLst>
          </p:cNvPr>
          <p:cNvSpPr/>
          <p:nvPr/>
        </p:nvSpPr>
        <p:spPr>
          <a:xfrm>
            <a:off x="424070" y="3965314"/>
            <a:ext cx="4240695" cy="2266122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349C51-596F-429B-AD48-DB4FB3E99245}"/>
              </a:ext>
            </a:extLst>
          </p:cNvPr>
          <p:cNvSpPr txBox="1"/>
          <p:nvPr/>
        </p:nvSpPr>
        <p:spPr>
          <a:xfrm>
            <a:off x="1278835" y="4750112"/>
            <a:ext cx="323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Alto consumo de medicamentos</a:t>
            </a:r>
          </a:p>
        </p:txBody>
      </p:sp>
      <p:sp>
        <p:nvSpPr>
          <p:cNvPr id="7" name="Explosión: 14 puntos 6">
            <a:extLst>
              <a:ext uri="{FF2B5EF4-FFF2-40B4-BE49-F238E27FC236}">
                <a16:creationId xmlns:a16="http://schemas.microsoft.com/office/drawing/2014/main" id="{A8B40A14-00DB-4AC6-A016-1E426B04F121}"/>
              </a:ext>
            </a:extLst>
          </p:cNvPr>
          <p:cNvSpPr/>
          <p:nvPr/>
        </p:nvSpPr>
        <p:spPr>
          <a:xfrm>
            <a:off x="4234070" y="3958689"/>
            <a:ext cx="4240695" cy="2266122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433B9E-A412-4C85-B9E1-EB43DCA5D1CD}"/>
              </a:ext>
            </a:extLst>
          </p:cNvPr>
          <p:cNvSpPr txBox="1"/>
          <p:nvPr/>
        </p:nvSpPr>
        <p:spPr>
          <a:xfrm>
            <a:off x="4989443" y="4750112"/>
            <a:ext cx="3233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Baja incidencia de vacunación contra la gripe</a:t>
            </a:r>
          </a:p>
        </p:txBody>
      </p:sp>
      <p:sp>
        <p:nvSpPr>
          <p:cNvPr id="9" name="Globo: flecha hacia abajo 8">
            <a:extLst>
              <a:ext uri="{FF2B5EF4-FFF2-40B4-BE49-F238E27FC236}">
                <a16:creationId xmlns:a16="http://schemas.microsoft.com/office/drawing/2014/main" id="{E6E35D12-5298-46C9-9681-BED7F2B8213C}"/>
              </a:ext>
            </a:extLst>
          </p:cNvPr>
          <p:cNvSpPr/>
          <p:nvPr/>
        </p:nvSpPr>
        <p:spPr>
          <a:xfrm>
            <a:off x="8726556" y="3791579"/>
            <a:ext cx="3293165" cy="184059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6D107E-BFE8-446E-A9F3-D49AAA24B09E}"/>
              </a:ext>
            </a:extLst>
          </p:cNvPr>
          <p:cNvSpPr txBox="1"/>
          <p:nvPr/>
        </p:nvSpPr>
        <p:spPr>
          <a:xfrm>
            <a:off x="8998225" y="4008783"/>
            <a:ext cx="323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Auge de problemas nerviosos en jóvenes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197BB-C452-4AAE-A02D-A36395C56E5B}"/>
              </a:ext>
            </a:extLst>
          </p:cNvPr>
          <p:cNvSpPr txBox="1"/>
          <p:nvPr/>
        </p:nvSpPr>
        <p:spPr>
          <a:xfrm>
            <a:off x="9509278" y="5766854"/>
            <a:ext cx="192072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Uso abusivo de medicamentos </a:t>
            </a:r>
          </a:p>
        </p:txBody>
      </p:sp>
      <p:pic>
        <p:nvPicPr>
          <p:cNvPr id="1026" name="Picture 2" descr="El consumo de sedantes se incrementa un 12 % en ocho años">
            <a:extLst>
              <a:ext uri="{FF2B5EF4-FFF2-40B4-BE49-F238E27FC236}">
                <a16:creationId xmlns:a16="http://schemas.microsoft.com/office/drawing/2014/main" id="{A2D12F16-8900-4CE2-8228-E5C8B5968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59" y="5820965"/>
            <a:ext cx="216323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lud - Concepto, componentes y salud ocupacional">
            <a:extLst>
              <a:ext uri="{FF2B5EF4-FFF2-40B4-BE49-F238E27FC236}">
                <a16:creationId xmlns:a16="http://schemas.microsoft.com/office/drawing/2014/main" id="{94D20E27-DFAF-46AF-BA15-CCE7580FB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19"/>
          <a:stretch/>
        </p:blipFill>
        <p:spPr bwMode="auto">
          <a:xfrm>
            <a:off x="9939337" y="84753"/>
            <a:ext cx="2080384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2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AB77F-71B7-4431-8925-9199E410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139148"/>
            <a:ext cx="10668000" cy="1524000"/>
          </a:xfrm>
        </p:spPr>
        <p:txBody>
          <a:bodyPr/>
          <a:lstStyle/>
          <a:p>
            <a:pPr algn="ctr"/>
            <a:r>
              <a:rPr lang="es-ES" dirty="0"/>
              <a:t>ADICCIONES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056B94-B080-47E0-AE18-2269F3D32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37" y="4108465"/>
            <a:ext cx="10668000" cy="2137096"/>
          </a:xfrm>
        </p:spPr>
        <p:txBody>
          <a:bodyPr/>
          <a:lstStyle/>
          <a:p>
            <a:r>
              <a:rPr lang="es-ES" dirty="0"/>
              <a:t>Motivos de consumo: Fiesta, socializar, diversión, problemas, curiosidad</a:t>
            </a:r>
          </a:p>
          <a:p>
            <a:r>
              <a:rPr lang="es-ES" dirty="0"/>
              <a:t>Desconocimiento familiar de su consumo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8FE50A-29EA-46E6-B6EC-EEF69E5C8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1" t="34659" r="26615" b="37635"/>
          <a:stretch/>
        </p:blipFill>
        <p:spPr>
          <a:xfrm>
            <a:off x="2236761" y="1041825"/>
            <a:ext cx="8468752" cy="2954215"/>
          </a:xfrm>
          <a:prstGeom prst="rect">
            <a:avLst/>
          </a:prstGeom>
        </p:spPr>
      </p:pic>
      <p:pic>
        <p:nvPicPr>
          <p:cNvPr id="3074" name="Picture 2" descr="Las Drogas más comunes y sus efectos">
            <a:extLst>
              <a:ext uri="{FF2B5EF4-FFF2-40B4-BE49-F238E27FC236}">
                <a16:creationId xmlns:a16="http://schemas.microsoft.com/office/drawing/2014/main" id="{A8B6BBFE-7964-4B6A-8643-C12AF8301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38" y="5043253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0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AB77F-71B7-4431-8925-9199E410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139148"/>
            <a:ext cx="10668000" cy="1524000"/>
          </a:xfrm>
        </p:spPr>
        <p:txBody>
          <a:bodyPr/>
          <a:lstStyle/>
          <a:p>
            <a:pPr algn="ctr"/>
            <a:r>
              <a:rPr lang="es-ES" dirty="0"/>
              <a:t>ADICCIONES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056B94-B080-47E0-AE18-2269F3D32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393" y="1291903"/>
            <a:ext cx="10957816" cy="5320931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r>
              <a:rPr lang="es-ES" sz="4600" dirty="0"/>
              <a:t>JUEGOS DE AZAR</a:t>
            </a:r>
          </a:p>
          <a:p>
            <a:pPr lvl="1"/>
            <a:r>
              <a:rPr lang="es-ES" sz="4600" dirty="0"/>
              <a:t>Gran auge de juegos de azar (recreativos, cartas, animales…)</a:t>
            </a:r>
          </a:p>
          <a:p>
            <a:pPr lvl="1"/>
            <a:r>
              <a:rPr lang="es-ES" sz="4600" dirty="0"/>
              <a:t>Apuestan frecuentemente (30% de jóvenes</a:t>
            </a:r>
            <a:r>
              <a:rPr lang="es-ES" sz="4600" dirty="0">
                <a:sym typeface="Wingdings" panose="05000000000000000000" pitchFamily="2" charset="2"/>
              </a:rPr>
              <a:t></a:t>
            </a:r>
            <a:r>
              <a:rPr lang="es-ES" sz="4600" dirty="0"/>
              <a:t> semanalmente)</a:t>
            </a:r>
          </a:p>
          <a:p>
            <a:pPr lvl="1"/>
            <a:r>
              <a:rPr lang="es-ES" sz="4600" dirty="0"/>
              <a:t>Generan problemas en sus relaciones sociales</a:t>
            </a:r>
          </a:p>
          <a:p>
            <a:endParaRPr lang="es-ES" sz="5000" dirty="0"/>
          </a:p>
          <a:p>
            <a:pPr marL="0" indent="0">
              <a:buNone/>
            </a:pPr>
            <a:r>
              <a:rPr lang="es-ES" sz="5000" dirty="0"/>
              <a:t>      PORNOGRAFÍA</a:t>
            </a:r>
          </a:p>
          <a:p>
            <a:pPr lvl="1"/>
            <a:r>
              <a:rPr lang="es-ES" sz="4600" dirty="0"/>
              <a:t>70% de jóvenes visitan páginas pornográficas</a:t>
            </a:r>
          </a:p>
          <a:p>
            <a:pPr lvl="1"/>
            <a:r>
              <a:rPr lang="es-ES" sz="4600" dirty="0"/>
              <a:t>Edad temprana (14-17 años) </a:t>
            </a:r>
          </a:p>
          <a:p>
            <a:pPr lvl="1"/>
            <a:r>
              <a:rPr lang="es-ES" sz="4600" dirty="0"/>
              <a:t>Distorsión de la realidad</a:t>
            </a:r>
          </a:p>
          <a:p>
            <a:pPr lvl="1"/>
            <a:r>
              <a:rPr lang="es-ES" sz="4600" dirty="0"/>
              <a:t>Necesidad de realizar talleres de sexualidad: informar y orientar acerca de las conductas sexuales</a:t>
            </a:r>
          </a:p>
          <a:p>
            <a:pPr lvl="2"/>
            <a:endParaRPr lang="es-ES" dirty="0"/>
          </a:p>
        </p:txBody>
      </p:sp>
      <p:pic>
        <p:nvPicPr>
          <p:cNvPr id="2050" name="Picture 2" descr="Dados, De Dibujos Animados, Los Juegos De Azar imagen png - imagen  transparente descarga gratuita">
            <a:extLst>
              <a:ext uri="{FF2B5EF4-FFF2-40B4-BE49-F238E27FC236}">
                <a16:creationId xmlns:a16="http://schemas.microsoft.com/office/drawing/2014/main" id="{86E94B86-3D59-46AC-BC29-41D37BA11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080" y="3216965"/>
            <a:ext cx="3043859" cy="2162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7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EPENDENCIA EMOCIONAL: el amor es mi droga. – PSICÓLOGA GIJÓN">
            <a:extLst>
              <a:ext uri="{FF2B5EF4-FFF2-40B4-BE49-F238E27FC236}">
                <a16:creationId xmlns:a16="http://schemas.microsoft.com/office/drawing/2014/main" id="{BE4608EE-8186-444F-A7E1-F3B3D2B96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7" b="1"/>
          <a:stretch/>
        </p:blipFill>
        <p:spPr bwMode="auto"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226397-7F00-44ED-8899-FFBE6FC61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8" y="885723"/>
            <a:ext cx="5334000" cy="3810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DEPENDENCIA EMOCIONAL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3179085-8AEB-477D-AED6-1A1469F7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-183459"/>
            <a:ext cx="8030308" cy="1524000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ADICCIONES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FF61F42-9524-4096-8526-73012BF0D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39" t="37943" r="37807" b="36814"/>
          <a:stretch/>
        </p:blipFill>
        <p:spPr>
          <a:xfrm>
            <a:off x="761998" y="1736568"/>
            <a:ext cx="5334000" cy="3009550"/>
          </a:xfrm>
          <a:prstGeom prst="rect">
            <a:avLst/>
          </a:prstGeom>
        </p:spPr>
      </p:pic>
      <p:sp>
        <p:nvSpPr>
          <p:cNvPr id="8" name="Rectángulo: esquinas diagonales cortadas 7">
            <a:extLst>
              <a:ext uri="{FF2B5EF4-FFF2-40B4-BE49-F238E27FC236}">
                <a16:creationId xmlns:a16="http://schemas.microsoft.com/office/drawing/2014/main" id="{6564B420-97B3-4C20-BD7A-5E6F051C67C8}"/>
              </a:ext>
            </a:extLst>
          </p:cNvPr>
          <p:cNvSpPr/>
          <p:nvPr/>
        </p:nvSpPr>
        <p:spPr>
          <a:xfrm>
            <a:off x="957941" y="5250051"/>
            <a:ext cx="5334000" cy="1124906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B7BEA3-FC06-4E8A-9D3C-EE2C10798FE0}"/>
              </a:ext>
            </a:extLst>
          </p:cNvPr>
          <p:cNvSpPr txBox="1"/>
          <p:nvPr/>
        </p:nvSpPr>
        <p:spPr>
          <a:xfrm>
            <a:off x="957940" y="5344469"/>
            <a:ext cx="7834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Sentimientos de soledad, rechazo o abandono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47, 3% sienten obsesión con su pareja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64% se infravaloran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9BF2F9-5D57-45B9-A058-8C2B1D179893}"/>
              </a:ext>
            </a:extLst>
          </p:cNvPr>
          <p:cNvSpPr txBox="1"/>
          <p:nvPr/>
        </p:nvSpPr>
        <p:spPr>
          <a:xfrm>
            <a:off x="698919" y="1736568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¿Sientes miedo a la soledad, rechazo o abandono?</a:t>
            </a:r>
          </a:p>
        </p:txBody>
      </p:sp>
    </p:spTree>
    <p:extLst>
      <p:ext uri="{BB962C8B-B14F-4D97-AF65-F5344CB8AC3E}">
        <p14:creationId xmlns:p14="http://schemas.microsoft.com/office/powerpoint/2010/main" val="51322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853</Words>
  <Application>Microsoft Office PowerPoint</Application>
  <PresentationFormat>Panorámica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Avenir Next LT Pro</vt:lpstr>
      <vt:lpstr>Avenir Next LT Pro Light</vt:lpstr>
      <vt:lpstr>Calibri</vt:lpstr>
      <vt:lpstr>Sitka Subheading</vt:lpstr>
      <vt:lpstr>Wingdings</vt:lpstr>
      <vt:lpstr>PebbleVTI</vt:lpstr>
      <vt:lpstr>Presentación de PowerPoint</vt:lpstr>
      <vt:lpstr>Presentación de PowerPoint</vt:lpstr>
      <vt:lpstr>OCIO Y TIEMPO LIBRE</vt:lpstr>
      <vt:lpstr>PARTICIPACIÓN Y FORMACIÓN ACTIVA JUVENIL</vt:lpstr>
      <vt:lpstr>DEPORTE Y SALUD</vt:lpstr>
      <vt:lpstr>DEPORTE Y SALUD</vt:lpstr>
      <vt:lpstr>ADICCIONES</vt:lpstr>
      <vt:lpstr>ADICCIONES</vt:lpstr>
      <vt:lpstr>ADICCIONES</vt:lpstr>
      <vt:lpstr>JÓVENES, EMPLEO Y VIVIENDA</vt:lpstr>
      <vt:lpstr>JÓVENES, EMPLEO Y VIVIENDA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esperanza carpio</dc:creator>
  <cp:lastModifiedBy>esperanza carpio</cp:lastModifiedBy>
  <cp:revision>9</cp:revision>
  <dcterms:created xsi:type="dcterms:W3CDTF">2021-05-12T06:11:24Z</dcterms:created>
  <dcterms:modified xsi:type="dcterms:W3CDTF">2021-05-17T13:20:45Z</dcterms:modified>
</cp:coreProperties>
</file>